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4717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69448209948582"/>
          <c:y val="2.6149406909420605E-2"/>
          <c:w val="0.76418374564890446"/>
          <c:h val="0.56635245238894905"/>
        </c:manualLayout>
      </c:layout>
      <c:bar3DChart>
        <c:barDir val="col"/>
        <c:grouping val="clustered"/>
        <c:varyColors val="0"/>
        <c:ser>
          <c:idx val="0"/>
          <c:order val="0"/>
          <c:tx>
            <c:v>2011</c:v>
          </c:tx>
          <c:invertIfNegative val="0"/>
          <c:cat>
            <c:strRef>
              <c:f>Sheet1!$B$5:$B$12</c:f>
              <c:strCache>
                <c:ptCount val="8"/>
                <c:pt idx="0">
                  <c:v>Collection/Non Payment</c:v>
                </c:pt>
                <c:pt idx="1">
                  <c:v>Moved </c:v>
                </c:pt>
                <c:pt idx="2">
                  <c:v>Poor Service</c:v>
                </c:pt>
                <c:pt idx="3">
                  <c:v>Lost to Competition</c:v>
                </c:pt>
                <c:pt idx="4">
                  <c:v>No Longer Using System</c:v>
                </c:pt>
                <c:pt idx="5">
                  <c:v>Sold/Out of Business</c:v>
                </c:pt>
                <c:pt idx="6">
                  <c:v>Financial Difficulties</c:v>
                </c:pt>
                <c:pt idx="7">
                  <c:v>RMR Reduction</c:v>
                </c:pt>
              </c:strCache>
            </c:strRef>
          </c:cat>
          <c:val>
            <c:numRef>
              <c:f>Sheet1!$F$5:$F$12</c:f>
              <c:numCache>
                <c:formatCode>0.00%</c:formatCode>
                <c:ptCount val="8"/>
                <c:pt idx="0">
                  <c:v>0.191</c:v>
                </c:pt>
                <c:pt idx="1">
                  <c:v>0.33900000000000002</c:v>
                </c:pt>
                <c:pt idx="2">
                  <c:v>0.02</c:v>
                </c:pt>
                <c:pt idx="3">
                  <c:v>0.13500000000000001</c:v>
                </c:pt>
                <c:pt idx="4">
                  <c:v>7.5999999999999998E-2</c:v>
                </c:pt>
                <c:pt idx="5">
                  <c:v>6.8000000000000005E-2</c:v>
                </c:pt>
                <c:pt idx="6">
                  <c:v>6.2E-2</c:v>
                </c:pt>
                <c:pt idx="7">
                  <c:v>9.0999999999999998E-2</c:v>
                </c:pt>
              </c:numCache>
            </c:numRef>
          </c:val>
        </c:ser>
        <c:ser>
          <c:idx val="2"/>
          <c:order val="1"/>
          <c:tx>
            <c:v>2012</c:v>
          </c:tx>
          <c:invertIfNegative val="0"/>
          <c:cat>
            <c:strRef>
              <c:f>Sheet1!$B$5:$B$12</c:f>
              <c:strCache>
                <c:ptCount val="8"/>
                <c:pt idx="0">
                  <c:v>Collection/Non Payment</c:v>
                </c:pt>
                <c:pt idx="1">
                  <c:v>Moved </c:v>
                </c:pt>
                <c:pt idx="2">
                  <c:v>Poor Service</c:v>
                </c:pt>
                <c:pt idx="3">
                  <c:v>Lost to Competition</c:v>
                </c:pt>
                <c:pt idx="4">
                  <c:v>No Longer Using System</c:v>
                </c:pt>
                <c:pt idx="5">
                  <c:v>Sold/Out of Business</c:v>
                </c:pt>
                <c:pt idx="6">
                  <c:v>Financial Difficulties</c:v>
                </c:pt>
                <c:pt idx="7">
                  <c:v>RMR Reduction</c:v>
                </c:pt>
              </c:strCache>
            </c:strRef>
          </c:cat>
          <c:val>
            <c:numRef>
              <c:f>Sheet1!$G$5:$G$12</c:f>
              <c:numCache>
                <c:formatCode>0.00%</c:formatCode>
                <c:ptCount val="8"/>
                <c:pt idx="0">
                  <c:v>0.18568782935914316</c:v>
                </c:pt>
                <c:pt idx="1">
                  <c:v>0.37030250975720003</c:v>
                </c:pt>
                <c:pt idx="2">
                  <c:v>2.7559838544484502E-2</c:v>
                </c:pt>
                <c:pt idx="3">
                  <c:v>0.11424861665716218</c:v>
                </c:pt>
                <c:pt idx="4">
                  <c:v>0.11641038453868688</c:v>
                </c:pt>
                <c:pt idx="5">
                  <c:v>5.1983089851007337E-2</c:v>
                </c:pt>
                <c:pt idx="6">
                  <c:v>6.2788326665357025E-2</c:v>
                </c:pt>
                <c:pt idx="7">
                  <c:v>4.53E-2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25581952"/>
        <c:axId val="125591936"/>
        <c:axId val="0"/>
      </c:bar3DChart>
      <c:catAx>
        <c:axId val="125581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125591936"/>
        <c:crosses val="autoZero"/>
        <c:auto val="1"/>
        <c:lblAlgn val="ctr"/>
        <c:lblOffset val="100"/>
        <c:noMultiLvlLbl val="0"/>
      </c:catAx>
      <c:valAx>
        <c:axId val="1255919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1255819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1967981401643428"/>
          <c:y val="0.44240180679756175"/>
          <c:w val="7.0818096945549733E-2"/>
          <c:h val="0.1151961356001068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512</TotalTime>
  <Words>920</Words>
  <Application>Microsoft Office PowerPoint</Application>
  <PresentationFormat>On-screen Show (4:3)</PresentationFormat>
  <Paragraphs>494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Attrition Measurement Update Year End 2012 Developing Meaningful Trends </vt:lpstr>
      <vt:lpstr>Defining Attrition</vt:lpstr>
      <vt:lpstr>Defining Attrition</vt:lpstr>
      <vt:lpstr>Attrition Measurement Methodology</vt:lpstr>
      <vt:lpstr>Benefits of Weighted Ending RMR Method</vt:lpstr>
      <vt:lpstr>The Geography of Attrition</vt:lpstr>
      <vt:lpstr> </vt:lpstr>
      <vt:lpstr>Annual Trend Dollars of RMR*</vt:lpstr>
      <vt:lpstr>Annual Trend Dollars of RMR*</vt:lpstr>
      <vt:lpstr>Annual Trend Dollars of RMR</vt:lpstr>
      <vt:lpstr>Annual Trend Dollars of RMR</vt:lpstr>
      <vt:lpstr>Attrition Update through Year End 2012</vt:lpstr>
      <vt:lpstr>Attrition Update through Year End 2012</vt:lpstr>
      <vt:lpstr>Attrition Update through Year End 2012</vt:lpstr>
      <vt:lpstr>Attrition Update through Year End 2012</vt:lpstr>
      <vt:lpstr>Impact on Attrition Measurement with TWO Largest Company Results (TLC)</vt:lpstr>
      <vt:lpstr>Top Reasons for Attrition</vt:lpstr>
      <vt:lpstr>Reason Code Analysis</vt:lpstr>
      <vt:lpstr>TRG Maintains Full Confidentiality of Participant’s Figures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Attrition Measurement Update Year End 2012 Developing Meaningful Trends</dc:title>
  <dc:creator>Alison scully</dc:creator>
  <cp:lastModifiedBy>Alison scully</cp:lastModifiedBy>
  <cp:revision>36</cp:revision>
  <dcterms:created xsi:type="dcterms:W3CDTF">2013-04-25T17:45:04Z</dcterms:created>
  <dcterms:modified xsi:type="dcterms:W3CDTF">2013-09-23T14:46:58Z</dcterms:modified>
</cp:coreProperties>
</file>