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3" r:id="rId3"/>
  </p:sldMasterIdLst>
  <p:notesMasterIdLst>
    <p:notesMasterId r:id="rId28"/>
  </p:notesMasterIdLst>
  <p:sldIdLst>
    <p:sldId id="27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3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114" d="100"/>
          <a:sy n="114" d="100"/>
        </p:scale>
        <p:origin x="843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cully\Documents\Wendy\TRG\Attrition\2015\Chart%20in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25554760200436E-2"/>
          <c:y val="0.12426578657363262"/>
          <c:w val="0.88409909204129355"/>
          <c:h val="0.73084484347027001"/>
        </c:manualLayout>
      </c:layout>
      <c:lineChart>
        <c:grouping val="standard"/>
        <c:varyColors val="0"/>
        <c:ser>
          <c:idx val="1"/>
          <c:order val="0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0-51A0-41B0-8E18-A49B9D750243}"/>
              </c:ext>
            </c:extLst>
          </c:dPt>
          <c:cat>
            <c:numRef>
              <c:f>'Company Size'!$A$6:$A$15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'Company Size'!$C$6:$C$15</c:f>
              <c:numCache>
                <c:formatCode>0.00%</c:formatCode>
                <c:ptCount val="10"/>
                <c:pt idx="0">
                  <c:v>9.2399999999999996E-2</c:v>
                </c:pt>
                <c:pt idx="1">
                  <c:v>7.0900000000000005E-2</c:v>
                </c:pt>
                <c:pt idx="2">
                  <c:v>8.7400000000000005E-2</c:v>
                </c:pt>
                <c:pt idx="3">
                  <c:v>8.7300000000000003E-2</c:v>
                </c:pt>
                <c:pt idx="4">
                  <c:v>6.5500000000000003E-2</c:v>
                </c:pt>
                <c:pt idx="5">
                  <c:v>6.6799999999999998E-2</c:v>
                </c:pt>
                <c:pt idx="6">
                  <c:v>5.9200000000000003E-2</c:v>
                </c:pt>
                <c:pt idx="7">
                  <c:v>3.73E-2</c:v>
                </c:pt>
                <c:pt idx="8">
                  <c:v>6.0600000000000001E-2</c:v>
                </c:pt>
                <c:pt idx="9">
                  <c:v>4.8800000000000003E-2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A-436E-B155-8A35FA7B7F8C}"/>
            </c:ext>
          </c:extLst>
        </c:ser>
        <c:ser>
          <c:idx val="2"/>
          <c:order val="1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41275">
              <a:solidFill>
                <a:schemeClr val="accent6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numRef>
              <c:f>'Company Size'!$A$6:$A$15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'Company Size'!$D$6:$D$15</c:f>
              <c:numCache>
                <c:formatCode>0.00%</c:formatCode>
                <c:ptCount val="10"/>
                <c:pt idx="0">
                  <c:v>8.9399999999999993E-2</c:v>
                </c:pt>
                <c:pt idx="1">
                  <c:v>8.14E-2</c:v>
                </c:pt>
                <c:pt idx="2">
                  <c:v>7.5700000000000003E-2</c:v>
                </c:pt>
                <c:pt idx="3">
                  <c:v>8.7300000000000003E-2</c:v>
                </c:pt>
                <c:pt idx="4">
                  <c:v>0.06</c:v>
                </c:pt>
                <c:pt idx="5">
                  <c:v>7.0999999999999994E-2</c:v>
                </c:pt>
                <c:pt idx="6">
                  <c:v>7.5800000000000006E-2</c:v>
                </c:pt>
                <c:pt idx="7">
                  <c:v>0.08</c:v>
                </c:pt>
                <c:pt idx="8">
                  <c:v>8.0199999999999994E-2</c:v>
                </c:pt>
                <c:pt idx="9">
                  <c:v>8.2100000000000006E-2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FA-436E-B155-8A35FA7B7F8C}"/>
            </c:ext>
          </c:extLst>
        </c:ser>
        <c:ser>
          <c:idx val="3"/>
          <c:order val="2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'Company Size'!$A$6:$A$15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'Company Size'!$E$6:$E$15</c:f>
              <c:numCache>
                <c:formatCode>0.00%</c:formatCode>
                <c:ptCount val="10"/>
                <c:pt idx="0">
                  <c:v>8.3799999999999999E-2</c:v>
                </c:pt>
                <c:pt idx="1">
                  <c:v>8.0500000000000002E-2</c:v>
                </c:pt>
                <c:pt idx="2">
                  <c:v>8.4699999999999998E-2</c:v>
                </c:pt>
                <c:pt idx="3">
                  <c:v>9.0300000000000005E-2</c:v>
                </c:pt>
                <c:pt idx="4">
                  <c:v>8.0199999999999994E-2</c:v>
                </c:pt>
                <c:pt idx="5">
                  <c:v>7.8299999999999995E-2</c:v>
                </c:pt>
                <c:pt idx="6">
                  <c:v>6.6299999999999998E-2</c:v>
                </c:pt>
                <c:pt idx="7">
                  <c:v>7.7299999999999994E-2</c:v>
                </c:pt>
                <c:pt idx="8">
                  <c:v>7.9000000000000001E-2</c:v>
                </c:pt>
                <c:pt idx="9">
                  <c:v>8.1000000000000003E-2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FA-436E-B155-8A35FA7B7F8C}"/>
            </c:ext>
          </c:extLst>
        </c:ser>
        <c:ser>
          <c:idx val="4"/>
          <c:order val="3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41275" cap="rnd">
              <a:solidFill>
                <a:schemeClr val="accent5">
                  <a:lumMod val="75000"/>
                </a:schemeClr>
              </a:solidFill>
              <a:round/>
            </a:ln>
          </c:spPr>
          <c:marker>
            <c:symbol val="none"/>
          </c:marker>
          <c:cat>
            <c:numRef>
              <c:f>'Company Size'!$A$6:$A$15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'Company Size'!$F$6:$F$15</c:f>
              <c:numCache>
                <c:formatCode>0.00%</c:formatCode>
                <c:ptCount val="10"/>
                <c:pt idx="0">
                  <c:v>7.9200000000000007E-2</c:v>
                </c:pt>
                <c:pt idx="1">
                  <c:v>8.1799999999999998E-2</c:v>
                </c:pt>
                <c:pt idx="2">
                  <c:v>8.7099999999999997E-2</c:v>
                </c:pt>
                <c:pt idx="3">
                  <c:v>9.0899999999999995E-2</c:v>
                </c:pt>
                <c:pt idx="4">
                  <c:v>8.6800000000000002E-2</c:v>
                </c:pt>
                <c:pt idx="5">
                  <c:v>9.0200000000000002E-2</c:v>
                </c:pt>
                <c:pt idx="6">
                  <c:v>9.5000000000000001E-2</c:v>
                </c:pt>
                <c:pt idx="7">
                  <c:v>0.1057</c:v>
                </c:pt>
                <c:pt idx="8">
                  <c:v>0.1061</c:v>
                </c:pt>
                <c:pt idx="9">
                  <c:v>0.1079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FA-436E-B155-8A35FA7B7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636352"/>
        <c:axId val="143637888"/>
      </c:lineChart>
      <c:catAx>
        <c:axId val="1436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3637888"/>
        <c:crosses val="autoZero"/>
        <c:auto val="1"/>
        <c:lblAlgn val="ctr"/>
        <c:lblOffset val="100"/>
        <c:noMultiLvlLbl val="0"/>
      </c:catAx>
      <c:valAx>
        <c:axId val="143637888"/>
        <c:scaling>
          <c:orientation val="minMax"/>
          <c:max val="0.12000000000000001"/>
          <c:min val="3.0000000000000006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436363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821685924297E-2"/>
          <c:y val="0.12960303756730196"/>
          <c:w val="0.89914511274122311"/>
          <c:h val="0.73775490868802296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Origination'!$H$1</c:f>
              <c:strCache>
                <c:ptCount val="1"/>
                <c:pt idx="0">
                  <c:v>Dealer</c:v>
                </c:pt>
              </c:strCache>
            </c:strRef>
          </c:tx>
          <c:spPr>
            <a:ln w="4127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'Customer Origination'!$G$5:$G$14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'Customer Origination'!$H$5:$H$14</c:f>
              <c:numCache>
                <c:formatCode>0.00%</c:formatCode>
                <c:ptCount val="10"/>
                <c:pt idx="0">
                  <c:v>8.09E-2</c:v>
                </c:pt>
                <c:pt idx="1">
                  <c:v>9.0899999999999995E-2</c:v>
                </c:pt>
                <c:pt idx="2">
                  <c:v>0.10199999999999999</c:v>
                </c:pt>
                <c:pt idx="3">
                  <c:v>0.11070000000000001</c:v>
                </c:pt>
                <c:pt idx="4">
                  <c:v>0.10100000000000001</c:v>
                </c:pt>
                <c:pt idx="5">
                  <c:v>9.9099999999999994E-2</c:v>
                </c:pt>
                <c:pt idx="6">
                  <c:v>9.8500000000000004E-2</c:v>
                </c:pt>
                <c:pt idx="7">
                  <c:v>0.1096</c:v>
                </c:pt>
                <c:pt idx="8">
                  <c:v>0.1091</c:v>
                </c:pt>
                <c:pt idx="9">
                  <c:v>0.11289999999999999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94-45DE-AD45-23FA842F106E}"/>
            </c:ext>
          </c:extLst>
        </c:ser>
        <c:ser>
          <c:idx val="1"/>
          <c:order val="1"/>
          <c:tx>
            <c:strRef>
              <c:f>'Customer Origination'!$I$1</c:f>
              <c:strCache>
                <c:ptCount val="1"/>
                <c:pt idx="0">
                  <c:v>Traditional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'Customer Origination'!$G$5:$G$14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'Customer Origination'!$I$5:$I$14</c:f>
              <c:numCache>
                <c:formatCode>0.00%</c:formatCode>
                <c:ptCount val="10"/>
                <c:pt idx="0">
                  <c:v>8.0699999999999994E-2</c:v>
                </c:pt>
                <c:pt idx="1">
                  <c:v>0.08</c:v>
                </c:pt>
                <c:pt idx="2">
                  <c:v>8.2500000000000004E-2</c:v>
                </c:pt>
                <c:pt idx="3">
                  <c:v>8.3099999999999993E-2</c:v>
                </c:pt>
                <c:pt idx="4">
                  <c:v>7.85E-2</c:v>
                </c:pt>
                <c:pt idx="5">
                  <c:v>8.5999999999999993E-2</c:v>
                </c:pt>
                <c:pt idx="6">
                  <c:v>9.4E-2</c:v>
                </c:pt>
                <c:pt idx="7">
                  <c:v>9.8599999999999993E-2</c:v>
                </c:pt>
                <c:pt idx="8">
                  <c:v>9.8599999999999993E-2</c:v>
                </c:pt>
                <c:pt idx="9">
                  <c:v>9.5600000000000004E-2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94-45DE-AD45-23FA842F106E}"/>
            </c:ext>
          </c:extLst>
        </c:ser>
        <c:ser>
          <c:idx val="2"/>
          <c:order val="2"/>
          <c:tx>
            <c:strRef>
              <c:f>'Customer Origination'!$J$1</c:f>
              <c:strCache>
                <c:ptCount val="1"/>
                <c:pt idx="0">
                  <c:v>Mass Market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'Customer Origination'!$G$5:$G$14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'Customer Origination'!$J$5:$J$14</c:f>
              <c:numCache>
                <c:formatCode>0.00%</c:formatCode>
                <c:ptCount val="10"/>
                <c:pt idx="0">
                  <c:v>8.0299999999999996E-2</c:v>
                </c:pt>
                <c:pt idx="1">
                  <c:v>7.9200000000000007E-2</c:v>
                </c:pt>
                <c:pt idx="2">
                  <c:v>8.0100000000000005E-2</c:v>
                </c:pt>
                <c:pt idx="3">
                  <c:v>8.4000000000000005E-2</c:v>
                </c:pt>
                <c:pt idx="4">
                  <c:v>0.1033</c:v>
                </c:pt>
                <c:pt idx="5">
                  <c:v>9.1399999999999995E-2</c:v>
                </c:pt>
                <c:pt idx="6">
                  <c:v>8.6900000000000005E-2</c:v>
                </c:pt>
                <c:pt idx="7">
                  <c:v>0.1074</c:v>
                </c:pt>
                <c:pt idx="8">
                  <c:v>0.1094</c:v>
                </c:pt>
                <c:pt idx="9">
                  <c:v>0.11550000000000001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94-45DE-AD45-23FA842F1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707776"/>
        <c:axId val="132751744"/>
      </c:lineChart>
      <c:catAx>
        <c:axId val="1497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2751744"/>
        <c:crosses val="autoZero"/>
        <c:auto val="1"/>
        <c:lblAlgn val="ctr"/>
        <c:lblOffset val="100"/>
        <c:noMultiLvlLbl val="0"/>
      </c:catAx>
      <c:valAx>
        <c:axId val="132751744"/>
        <c:scaling>
          <c:orientation val="minMax"/>
          <c:min val="7.0000000000000007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49707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206323073252208"/>
          <c:y val="0.922870979685533"/>
          <c:w val="0.53587341923168696"/>
          <c:h val="7.7129020314466959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Residential Net</a:t>
            </a:r>
            <a:r>
              <a:rPr lang="en-US" sz="2000" baseline="0"/>
              <a:t> Attrition</a:t>
            </a:r>
            <a:endParaRPr lang="en-US" sz="20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289191123836788E-2"/>
          <c:y val="0.24165139722201623"/>
          <c:w val="0.9307108088761632"/>
          <c:h val="0.47616881343301132"/>
        </c:manualLayout>
      </c:layout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4127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'Customer type'!$A$5:$A$14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'Customer type'!$C$5:$C$14</c:f>
              <c:numCache>
                <c:formatCode>0.00%</c:formatCode>
                <c:ptCount val="10"/>
                <c:pt idx="0">
                  <c:v>0.1154</c:v>
                </c:pt>
                <c:pt idx="1">
                  <c:v>0.109</c:v>
                </c:pt>
                <c:pt idx="2">
                  <c:v>0.1167</c:v>
                </c:pt>
                <c:pt idx="3">
                  <c:v>0.12039999999999999</c:v>
                </c:pt>
                <c:pt idx="4">
                  <c:v>0.1137</c:v>
                </c:pt>
                <c:pt idx="5">
                  <c:v>0.11260000000000001</c:v>
                </c:pt>
                <c:pt idx="6">
                  <c:v>0.1129</c:v>
                </c:pt>
                <c:pt idx="7">
                  <c:v>0.12429999999999999</c:v>
                </c:pt>
                <c:pt idx="8">
                  <c:v>0.1242</c:v>
                </c:pt>
                <c:pt idx="9">
                  <c:v>0.129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F2-4B74-928B-6989BC64EAF2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'Customer type'!$A$5:$A$14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'Customer type'!$B$5:$B$14</c:f>
              <c:numCache>
                <c:formatCode>0.00%</c:formatCode>
                <c:ptCount val="10"/>
                <c:pt idx="0">
                  <c:v>8.1900000000000001E-2</c:v>
                </c:pt>
                <c:pt idx="1">
                  <c:v>7.9299999999999995E-2</c:v>
                </c:pt>
                <c:pt idx="2">
                  <c:v>8.9099999999999999E-2</c:v>
                </c:pt>
                <c:pt idx="3">
                  <c:v>9.7199999999999995E-2</c:v>
                </c:pt>
                <c:pt idx="4">
                  <c:v>8.9200000000000002E-2</c:v>
                </c:pt>
                <c:pt idx="5">
                  <c:v>9.1700000000000004E-2</c:v>
                </c:pt>
                <c:pt idx="6">
                  <c:v>8.9899999999999994E-2</c:v>
                </c:pt>
                <c:pt idx="7">
                  <c:v>0.1051</c:v>
                </c:pt>
                <c:pt idx="8">
                  <c:v>0.106</c:v>
                </c:pt>
                <c:pt idx="9">
                  <c:v>0.1103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F2-4B74-928B-6989BC64E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485120"/>
        <c:axId val="132486656"/>
      </c:lineChart>
      <c:catAx>
        <c:axId val="1324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2486656"/>
        <c:crosses val="autoZero"/>
        <c:auto val="1"/>
        <c:lblAlgn val="ctr"/>
        <c:lblOffset val="100"/>
        <c:noMultiLvlLbl val="0"/>
      </c:catAx>
      <c:valAx>
        <c:axId val="132486656"/>
        <c:scaling>
          <c:orientation val="minMax"/>
          <c:max val="0.13"/>
          <c:min val="7.0000000000000007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324851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Commercial Net</a:t>
            </a:r>
            <a:r>
              <a:rPr lang="en-US" sz="2000" baseline="0"/>
              <a:t> Attrition</a:t>
            </a:r>
            <a:endParaRPr lang="en-US" sz="20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16040891768487"/>
          <c:y val="0.19610222183090778"/>
          <c:w val="0.88235194222119528"/>
          <c:h val="0.5946130571387177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4127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'Customer type'!$A$5:$A$14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'Customer type'!$E$5:$E$14</c:f>
              <c:numCache>
                <c:formatCode>0.00%</c:formatCode>
                <c:ptCount val="10"/>
                <c:pt idx="0">
                  <c:v>0.1157</c:v>
                </c:pt>
                <c:pt idx="1">
                  <c:v>0.1076</c:v>
                </c:pt>
                <c:pt idx="2">
                  <c:v>0.1091</c:v>
                </c:pt>
                <c:pt idx="3">
                  <c:v>0.11269999999999999</c:v>
                </c:pt>
                <c:pt idx="4">
                  <c:v>0.1103</c:v>
                </c:pt>
                <c:pt idx="5">
                  <c:v>0.111</c:v>
                </c:pt>
                <c:pt idx="6">
                  <c:v>0.1178</c:v>
                </c:pt>
                <c:pt idx="7">
                  <c:v>0.1207</c:v>
                </c:pt>
                <c:pt idx="8">
                  <c:v>0.121</c:v>
                </c:pt>
                <c:pt idx="9">
                  <c:v>0.11890000000000001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58-4CF9-9436-58C90124B563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'Customer type'!$A$5:$A$14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'Customer type'!$D$5:$D$14</c:f>
              <c:numCache>
                <c:formatCode>0.00%</c:formatCode>
                <c:ptCount val="10"/>
                <c:pt idx="0">
                  <c:v>7.9299999999999995E-2</c:v>
                </c:pt>
                <c:pt idx="1">
                  <c:v>8.3799999999999999E-2</c:v>
                </c:pt>
                <c:pt idx="2">
                  <c:v>8.2799999999999999E-2</c:v>
                </c:pt>
                <c:pt idx="3">
                  <c:v>8.43E-2</c:v>
                </c:pt>
                <c:pt idx="4">
                  <c:v>8.2299999999999998E-2</c:v>
                </c:pt>
                <c:pt idx="5">
                  <c:v>0.09</c:v>
                </c:pt>
                <c:pt idx="6">
                  <c:v>9.69E-2</c:v>
                </c:pt>
                <c:pt idx="7">
                  <c:v>0.1022</c:v>
                </c:pt>
                <c:pt idx="8">
                  <c:v>0.10249999999999999</c:v>
                </c:pt>
                <c:pt idx="9">
                  <c:v>0.10050000000000001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58-4CF9-9436-58C90124B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752384"/>
        <c:axId val="228332288"/>
      </c:lineChart>
      <c:catAx>
        <c:axId val="1647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28332288"/>
        <c:crosses val="autoZero"/>
        <c:auto val="1"/>
        <c:lblAlgn val="ctr"/>
        <c:lblOffset val="100"/>
        <c:noMultiLvlLbl val="0"/>
      </c:catAx>
      <c:valAx>
        <c:axId val="228332288"/>
        <c:scaling>
          <c:orientation val="minMax"/>
          <c:max val="0.13"/>
          <c:min val="7.0000000000000007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64752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97075365579305"/>
          <c:y val="0.88924907139172604"/>
          <c:w val="0.46479647075365577"/>
          <c:h val="0.1018620459408252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u="none" strike="noStrike" baseline="0">
                <a:effectLst/>
              </a:rPr>
              <a:t>Impact on Net  Attrition Measurement with TWO Largest Company Results (TLC)</a:t>
            </a:r>
            <a:endParaRPr lang="en-US" sz="20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TLC!$B$1</c:f>
              <c:strCache>
                <c:ptCount val="1"/>
                <c:pt idx="0">
                  <c:v>Including TLC (Net)</c:v>
                </c:pt>
              </c:strCache>
            </c:strRef>
          </c:tx>
          <c:spPr>
            <a:ln w="4127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TLC!$A$2:$A$8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TLC!$B$2:$B$8</c:f>
              <c:numCache>
                <c:formatCode>0.00%</c:formatCode>
                <c:ptCount val="7"/>
                <c:pt idx="0">
                  <c:v>0.1229</c:v>
                </c:pt>
                <c:pt idx="1">
                  <c:v>0.1142</c:v>
                </c:pt>
                <c:pt idx="2">
                  <c:v>0.1173</c:v>
                </c:pt>
                <c:pt idx="3">
                  <c:v>0.1166</c:v>
                </c:pt>
                <c:pt idx="4">
                  <c:v>0.12529999999999999</c:v>
                </c:pt>
                <c:pt idx="5">
                  <c:v>0.1208</c:v>
                </c:pt>
                <c:pt idx="6">
                  <c:v>0.1193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E6-4BC6-BF7D-D6FBEE9F3D49}"/>
            </c:ext>
          </c:extLst>
        </c:ser>
        <c:ser>
          <c:idx val="1"/>
          <c:order val="1"/>
          <c:tx>
            <c:strRef>
              <c:f>TLC!$C$1</c:f>
              <c:strCache>
                <c:ptCount val="1"/>
                <c:pt idx="0">
                  <c:v>Excluding TLC (Net)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TLC!$A$2:$A$8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TLC!$C$2:$C$8</c:f>
              <c:numCache>
                <c:formatCode>0.00%</c:formatCode>
                <c:ptCount val="7"/>
                <c:pt idx="0">
                  <c:v>9.0899999999999995E-2</c:v>
                </c:pt>
                <c:pt idx="1">
                  <c:v>8.6800000000000002E-2</c:v>
                </c:pt>
                <c:pt idx="2">
                  <c:v>9.0200000000000002E-2</c:v>
                </c:pt>
                <c:pt idx="3">
                  <c:v>9.5000000000000001E-2</c:v>
                </c:pt>
                <c:pt idx="4">
                  <c:v>0.1057</c:v>
                </c:pt>
                <c:pt idx="5">
                  <c:v>0.1061</c:v>
                </c:pt>
                <c:pt idx="6">
                  <c:v>0.1079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E6-4BC6-BF7D-D6FBEE9F3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512512"/>
        <c:axId val="228514048"/>
      </c:lineChart>
      <c:catAx>
        <c:axId val="2285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8514048"/>
        <c:crosses val="autoZero"/>
        <c:auto val="1"/>
        <c:lblAlgn val="ctr"/>
        <c:lblOffset val="100"/>
        <c:noMultiLvlLbl val="0"/>
      </c:catAx>
      <c:valAx>
        <c:axId val="228514048"/>
        <c:scaling>
          <c:orientation val="minMax"/>
          <c:max val="0.13"/>
          <c:min val="7.0000000000000007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285125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0.16059668765594443</c:v>
                </c:pt>
                <c:pt idx="1">
                  <c:v>0.35599999999999998</c:v>
                </c:pt>
                <c:pt idx="2">
                  <c:v>3.279311231370962E-2</c:v>
                </c:pt>
                <c:pt idx="3">
                  <c:v>0.14346229305752242</c:v>
                </c:pt>
                <c:pt idx="4">
                  <c:v>0.10390008598017399</c:v>
                </c:pt>
                <c:pt idx="5">
                  <c:v>3.0853026586418503E-2</c:v>
                </c:pt>
                <c:pt idx="6">
                  <c:v>9.3327079750826089E-2</c:v>
                </c:pt>
                <c:pt idx="7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9-47D1-B02A-756152DF27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0.151</c:v>
                </c:pt>
                <c:pt idx="1">
                  <c:v>0.35199999999999998</c:v>
                </c:pt>
                <c:pt idx="2">
                  <c:v>3.5000000000000003E-2</c:v>
                </c:pt>
                <c:pt idx="3">
                  <c:v>0.16300000000000001</c:v>
                </c:pt>
                <c:pt idx="4">
                  <c:v>0.107</c:v>
                </c:pt>
                <c:pt idx="5">
                  <c:v>3.6999999999999998E-2</c:v>
                </c:pt>
                <c:pt idx="6">
                  <c:v>7.9000000000000001E-2</c:v>
                </c:pt>
                <c:pt idx="7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9-47D1-B02A-756152DF27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Sheet1!$D$2:$D$9</c:f>
              <c:numCache>
                <c:formatCode>0.00%</c:formatCode>
                <c:ptCount val="8"/>
                <c:pt idx="0">
                  <c:v>0.1512</c:v>
                </c:pt>
                <c:pt idx="1">
                  <c:v>0.33629999999999999</c:v>
                </c:pt>
                <c:pt idx="2">
                  <c:v>3.4099999999999998E-2</c:v>
                </c:pt>
                <c:pt idx="3">
                  <c:v>0.16039999999999999</c:v>
                </c:pt>
                <c:pt idx="4">
                  <c:v>0.1077</c:v>
                </c:pt>
                <c:pt idx="5">
                  <c:v>4.7E-2</c:v>
                </c:pt>
                <c:pt idx="6">
                  <c:v>7.9399999999999998E-2</c:v>
                </c:pt>
                <c:pt idx="7">
                  <c:v>7.0699999999999999E-2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F9-47D1-B02A-756152DF2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937984"/>
        <c:axId val="132947968"/>
        <c:axId val="0"/>
      </c:bar3DChart>
      <c:catAx>
        <c:axId val="13293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947968"/>
        <c:crosses val="autoZero"/>
        <c:auto val="1"/>
        <c:lblAlgn val="ctr"/>
        <c:lblOffset val="100"/>
        <c:noMultiLvlLbl val="0"/>
      </c:catAx>
      <c:valAx>
        <c:axId val="1329479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32937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spPr>
            <a:ln w="4127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Reasons!$A$3:$A$12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Reasons!$B$3:$B$12</c:f>
              <c:numCache>
                <c:formatCode>0.00%</c:formatCode>
                <c:ptCount val="10"/>
                <c:pt idx="0">
                  <c:v>0.46</c:v>
                </c:pt>
                <c:pt idx="1">
                  <c:v>0.39100000000000001</c:v>
                </c:pt>
                <c:pt idx="2">
                  <c:v>0.29899999999999999</c:v>
                </c:pt>
                <c:pt idx="3">
                  <c:v>0.38700000000000001</c:v>
                </c:pt>
                <c:pt idx="4">
                  <c:v>0.313</c:v>
                </c:pt>
                <c:pt idx="5">
                  <c:v>0.33900000000000002</c:v>
                </c:pt>
                <c:pt idx="6">
                  <c:v>0.37</c:v>
                </c:pt>
                <c:pt idx="7">
                  <c:v>0.35599999999999998</c:v>
                </c:pt>
                <c:pt idx="8">
                  <c:v>0.35199999999999998</c:v>
                </c:pt>
                <c:pt idx="9">
                  <c:v>0.33629999999999999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7B-40F6-84C5-FC48C216B67D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Reasons!$A$3:$A$12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Reasons!$C$3:$C$12</c:f>
              <c:numCache>
                <c:formatCode>0.00%</c:formatCode>
                <c:ptCount val="10"/>
                <c:pt idx="0">
                  <c:v>0.13300000000000001</c:v>
                </c:pt>
                <c:pt idx="1">
                  <c:v>0.13100000000000001</c:v>
                </c:pt>
                <c:pt idx="2">
                  <c:v>0.14699999999999999</c:v>
                </c:pt>
                <c:pt idx="3">
                  <c:v>0.20899999999999999</c:v>
                </c:pt>
                <c:pt idx="4">
                  <c:v>0.216</c:v>
                </c:pt>
                <c:pt idx="5">
                  <c:v>0.191</c:v>
                </c:pt>
                <c:pt idx="6">
                  <c:v>0.186</c:v>
                </c:pt>
                <c:pt idx="7">
                  <c:v>0.161</c:v>
                </c:pt>
                <c:pt idx="8">
                  <c:v>0.151</c:v>
                </c:pt>
                <c:pt idx="9">
                  <c:v>0.1512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7B-40F6-84C5-FC48C216B67D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Reasons!$A$3:$A$12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Reasons!$D$3:$D$12</c:f>
              <c:numCache>
                <c:formatCode>0.00%</c:formatCode>
                <c:ptCount val="10"/>
                <c:pt idx="0">
                  <c:v>0.11600000000000001</c:v>
                </c:pt>
                <c:pt idx="1">
                  <c:v>0.123</c:v>
                </c:pt>
                <c:pt idx="2">
                  <c:v>0.16600000000000001</c:v>
                </c:pt>
                <c:pt idx="3">
                  <c:v>9.0999999999999998E-2</c:v>
                </c:pt>
                <c:pt idx="4">
                  <c:v>7.9000000000000001E-2</c:v>
                </c:pt>
                <c:pt idx="5">
                  <c:v>0.13500000000000001</c:v>
                </c:pt>
                <c:pt idx="6">
                  <c:v>0.114</c:v>
                </c:pt>
                <c:pt idx="7">
                  <c:v>0.14299999999999999</c:v>
                </c:pt>
                <c:pt idx="8">
                  <c:v>0.16300000000000001</c:v>
                </c:pt>
                <c:pt idx="9">
                  <c:v>0.16039999999999999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7B-40F6-84C5-FC48C216B67D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spPr>
            <a:ln w="41275">
              <a:solidFill>
                <a:srgbClr val="99FF66"/>
              </a:solidFill>
            </a:ln>
          </c:spPr>
          <c:marker>
            <c:symbol val="none"/>
          </c:marker>
          <c:cat>
            <c:numRef>
              <c:f>Reasons!$A$3:$A$12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Reasons!$E$3:$E$12</c:f>
              <c:numCache>
                <c:formatCode>0.00%</c:formatCode>
                <c:ptCount val="10"/>
                <c:pt idx="0">
                  <c:v>0.113</c:v>
                </c:pt>
                <c:pt idx="1">
                  <c:v>0.108</c:v>
                </c:pt>
                <c:pt idx="2">
                  <c:v>0.111</c:v>
                </c:pt>
                <c:pt idx="3">
                  <c:v>0.14099999999999999</c:v>
                </c:pt>
                <c:pt idx="4">
                  <c:v>9.4E-2</c:v>
                </c:pt>
                <c:pt idx="5">
                  <c:v>7.5999999999999998E-2</c:v>
                </c:pt>
                <c:pt idx="6">
                  <c:v>0.11600000000000001</c:v>
                </c:pt>
                <c:pt idx="7">
                  <c:v>0.104</c:v>
                </c:pt>
                <c:pt idx="8">
                  <c:v>0.107</c:v>
                </c:pt>
                <c:pt idx="9">
                  <c:v>0.1077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7B-40F6-84C5-FC48C216B67D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 w="41275">
              <a:solidFill>
                <a:srgbClr val="66FFFF"/>
              </a:solidFill>
            </a:ln>
          </c:spPr>
          <c:marker>
            <c:symbol val="none"/>
          </c:marker>
          <c:cat>
            <c:numRef>
              <c:f>Reasons!$A$3:$A$12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Reasons!$F$3:$F$12</c:f>
              <c:numCache>
                <c:formatCode>0.00%</c:formatCode>
                <c:ptCount val="10"/>
                <c:pt idx="0">
                  <c:v>6.3E-2</c:v>
                </c:pt>
                <c:pt idx="1">
                  <c:v>7.0000000000000007E-2</c:v>
                </c:pt>
                <c:pt idx="2">
                  <c:v>4.9000000000000002E-2</c:v>
                </c:pt>
                <c:pt idx="3">
                  <c:v>5.8000000000000003E-2</c:v>
                </c:pt>
                <c:pt idx="4">
                  <c:v>9.2999999999999999E-2</c:v>
                </c:pt>
                <c:pt idx="5">
                  <c:v>6.2E-2</c:v>
                </c:pt>
                <c:pt idx="6">
                  <c:v>6.3E-2</c:v>
                </c:pt>
                <c:pt idx="7">
                  <c:v>9.2999999999999999E-2</c:v>
                </c:pt>
                <c:pt idx="8">
                  <c:v>7.9000000000000001E-2</c:v>
                </c:pt>
                <c:pt idx="9">
                  <c:v>7.9399999999999998E-2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7B-40F6-84C5-FC48C216B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817152"/>
        <c:axId val="228847616"/>
      </c:lineChart>
      <c:catAx>
        <c:axId val="22881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8847616"/>
        <c:crosses val="autoZero"/>
        <c:auto val="1"/>
        <c:lblAlgn val="ctr"/>
        <c:lblOffset val="100"/>
        <c:noMultiLvlLbl val="0"/>
      </c:catAx>
      <c:valAx>
        <c:axId val="2288476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88171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49AED-2701-4563-8C53-40795C402EBA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E7E2-C79F-43C9-B2C6-59CA0DFC8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4CDFD-77A8-4893-8A0A-585D2220F906}" type="slidenum">
              <a:rPr lang="en-US">
                <a:solidFill>
                  <a:srgbClr val="00660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00">
                  <a:shade val="50000"/>
                </a:srgbClr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282A-9F97-4157-99EB-5C7CE5FA66AF}" type="datetime1">
              <a:rPr lang="en-US" smtClean="0">
                <a:solidFill>
                  <a:srgbClr val="006600">
                    <a:shade val="50000"/>
                  </a:srgbClr>
                </a:solidFill>
              </a:rPr>
              <a:pPr>
                <a:defRPr/>
              </a:pPr>
              <a:t>10/14/2016</a:t>
            </a:fld>
            <a:endParaRPr lang="en-US" dirty="0">
              <a:solidFill>
                <a:srgbClr val="006600">
                  <a:shade val="50000"/>
                </a:srgbClr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660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3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1" r:id="rId11"/>
    <p:sldLayoutId id="214748367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681913" cy="1523495"/>
          </a:xfrm>
        </p:spPr>
        <p:txBody>
          <a:bodyPr>
            <a:normAutofit fontScale="90000"/>
          </a:bodyPr>
          <a:lstStyle/>
          <a:p>
            <a:r>
              <a:rPr lang="en-US" dirty="0"/>
              <a:t>Attrition Measurement</a:t>
            </a:r>
            <a:br>
              <a:rPr lang="en-US" dirty="0"/>
            </a:br>
            <a:r>
              <a:rPr lang="en-US" dirty="0"/>
              <a:t>Update 2015</a:t>
            </a:r>
            <a:br>
              <a:rPr lang="en-US" dirty="0"/>
            </a:br>
            <a:r>
              <a:rPr lang="en-US" dirty="0"/>
              <a:t>Continuing to</a:t>
            </a:r>
            <a:br>
              <a:rPr lang="en-US" dirty="0"/>
            </a:br>
            <a:r>
              <a:rPr lang="en-US" dirty="0"/>
              <a:t>Develop Meaningful</a:t>
            </a:r>
            <a:br>
              <a:rPr lang="en-US" dirty="0"/>
            </a:br>
            <a:r>
              <a:rPr lang="en-US" dirty="0"/>
              <a:t>Trends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257800"/>
            <a:ext cx="7834313" cy="838200"/>
          </a:xfrm>
        </p:spPr>
        <p:txBody>
          <a:bodyPr>
            <a:normAutofit fontScale="40000" lnSpcReduction="20000"/>
          </a:bodyPr>
          <a:lstStyle/>
          <a:p>
            <a:r>
              <a:rPr lang="en-US" sz="3700" dirty="0"/>
              <a:t>Prepared By: </a:t>
            </a:r>
          </a:p>
          <a:p>
            <a:r>
              <a:rPr lang="en-US" sz="3700" dirty="0"/>
              <a:t>			   </a:t>
            </a:r>
          </a:p>
          <a:p>
            <a:r>
              <a:rPr lang="en-US" sz="3700" dirty="0"/>
              <a:t>TRG Associates, Inc.</a:t>
            </a:r>
          </a:p>
          <a:p>
            <a:r>
              <a:rPr lang="en-US" sz="3700" dirty="0"/>
              <a:t>860-395-0548</a:t>
            </a:r>
          </a:p>
          <a:p>
            <a:r>
              <a:rPr lang="en-US" sz="3700" dirty="0">
                <a:hlinkClick r:id="rId3"/>
              </a:rPr>
              <a:t>www.trgassociates.com</a:t>
            </a:r>
            <a:endParaRPr lang="en-US" sz="3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569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Annual Trend</a:t>
            </a:r>
            <a:br>
              <a:rPr lang="en-US"/>
            </a:br>
            <a:r>
              <a:rPr lang="en-US"/>
              <a:t>Dollars of RMR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431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236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46703"/>
              </p:ext>
            </p:extLst>
          </p:nvPr>
        </p:nvGraphicFramePr>
        <p:xfrm>
          <a:off x="609600" y="1981200"/>
          <a:ext cx="7974920" cy="282194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7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Customer Source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Dealer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66,836,266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70,467,388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65,880,451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Traditional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134,049,625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137,992,667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132,670,100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Mass Market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88,476,054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98,772,181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99,790,568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289,361,946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307,232,235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298,341,118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24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Annual Trend</a:t>
            </a:r>
            <a:br>
              <a:rPr lang="en-US"/>
            </a:br>
            <a:r>
              <a:rPr lang="en-US"/>
              <a:t>Dollars of RMR</a:t>
            </a:r>
            <a:endParaRPr lang="en-US" dirty="0"/>
          </a:p>
        </p:txBody>
      </p:sp>
      <p:graphicFrame>
        <p:nvGraphicFramePr>
          <p:cNvPr id="13375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192662"/>
              </p:ext>
            </p:extLst>
          </p:nvPr>
        </p:nvGraphicFramePr>
        <p:xfrm>
          <a:off x="457200" y="1981200"/>
          <a:ext cx="8058718" cy="2829879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9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4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Customer Type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Residential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164,326,198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176,598,078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171,099,682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Commercial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125,035,748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130,634,158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127,241,436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Total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289,361,946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307,232,235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298,341,118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1666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Attrition Update</a:t>
            </a:r>
            <a:br>
              <a:rPr lang="en-US"/>
            </a:br>
            <a:r>
              <a:rPr lang="en-US"/>
              <a:t>through Year End 2015</a:t>
            </a:r>
            <a:endParaRPr lang="en-US" dirty="0"/>
          </a:p>
        </p:txBody>
      </p:sp>
      <p:graphicFrame>
        <p:nvGraphicFramePr>
          <p:cNvPr id="19534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087844"/>
              </p:ext>
            </p:extLst>
          </p:nvPr>
        </p:nvGraphicFramePr>
        <p:xfrm>
          <a:off x="533400" y="1295400"/>
          <a:ext cx="8064188" cy="4533902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Region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Northeast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11.09%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11.12%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9.15%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Southeast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12.44%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12.49%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Midwest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12.26%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12.44%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10.86%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Southwest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13.50%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11.89%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13.51%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11.99%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11.98%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West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12.26%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12.26%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10.12%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International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12.61%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12.15%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10.42%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621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Attrition Update</a:t>
            </a:r>
            <a:br>
              <a:rPr lang="en-US"/>
            </a:br>
            <a:r>
              <a:rPr lang="en-US"/>
              <a:t>through Year End 2015</a:t>
            </a:r>
            <a:endParaRPr lang="en-US" dirty="0"/>
          </a:p>
        </p:txBody>
      </p:sp>
      <p:graphicFrame>
        <p:nvGraphicFramePr>
          <p:cNvPr id="22742" name="Group 2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557277"/>
              </p:ext>
            </p:extLst>
          </p:nvPr>
        </p:nvGraphicFramePr>
        <p:xfrm>
          <a:off x="609600" y="1752600"/>
          <a:ext cx="7955280" cy="3660549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Co. Size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3-50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5.53%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7.10%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6.09%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51-100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5.96%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7.97%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6.06%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101-200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9.65%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9.46%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8.02%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201-500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9.27%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7.73%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9.32%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7.90%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500+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12.48%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12.46%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9165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 Attrition by Company Size</a:t>
            </a:r>
            <a:br>
              <a:rPr lang="en-US" dirty="0"/>
            </a:br>
            <a:r>
              <a:rPr lang="en-US" dirty="0"/>
              <a:t>10 Year Profile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33245"/>
              </p:ext>
            </p:extLst>
          </p:nvPr>
        </p:nvGraphicFramePr>
        <p:xfrm>
          <a:off x="381000" y="13716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913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Attrition Update</a:t>
            </a:r>
            <a:br>
              <a:rPr lang="en-US"/>
            </a:br>
            <a:r>
              <a:rPr lang="en-US"/>
              <a:t>through Year End 2015</a:t>
            </a:r>
            <a:endParaRPr lang="en-US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431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645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33521"/>
              </p:ext>
            </p:extLst>
          </p:nvPr>
        </p:nvGraphicFramePr>
        <p:xfrm>
          <a:off x="548640" y="1752600"/>
          <a:ext cx="8046720" cy="3185749"/>
        </p:xfrm>
        <a:graphic>
          <a:graphicData uri="http://schemas.openxmlformats.org/drawingml/2006/table">
            <a:tbl>
              <a:tblPr/>
              <a:tblGrid>
                <a:gridCol w="165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2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Source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Dealer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12.64%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12.59%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10.91%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Traditional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11.84%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9.86%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11.86%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9.86%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Mass Market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12.67%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12.66%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10.94%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13.30%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7460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Net Attrition by Origination Source</a:t>
            </a:r>
            <a:br>
              <a:rPr lang="en-US"/>
            </a:br>
            <a:r>
              <a:rPr lang="en-US"/>
              <a:t>10 Year Profile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40664"/>
              </p:ext>
            </p:extLst>
          </p:nvPr>
        </p:nvGraphicFramePr>
        <p:xfrm>
          <a:off x="381000" y="1219200"/>
          <a:ext cx="83820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Attrition Update</a:t>
            </a:r>
            <a:br>
              <a:rPr lang="en-US" dirty="0"/>
            </a:br>
            <a:r>
              <a:rPr lang="en-US" dirty="0"/>
              <a:t>through Year End 2015</a:t>
            </a:r>
          </a:p>
        </p:txBody>
      </p:sp>
      <p:graphicFrame>
        <p:nvGraphicFramePr>
          <p:cNvPr id="17482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52339"/>
              </p:ext>
            </p:extLst>
          </p:nvPr>
        </p:nvGraphicFramePr>
        <p:xfrm>
          <a:off x="609600" y="1752600"/>
          <a:ext cx="7924801" cy="3144216"/>
        </p:xfrm>
        <a:graphic>
          <a:graphicData uri="http://schemas.openxmlformats.org/drawingml/2006/table">
            <a:tbl>
              <a:tblPr/>
              <a:tblGrid>
                <a:gridCol w="185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Customer Type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Gross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Residential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12.43%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12.42%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11.03%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Commercial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12.07%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12.10%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10.25%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10.05%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676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Residential vs. Commercial</a:t>
            </a:r>
            <a:br>
              <a:rPr lang="en-US"/>
            </a:br>
            <a:r>
              <a:rPr lang="en-US"/>
              <a:t>10 Year Profile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76233"/>
              </p:ext>
            </p:extLst>
          </p:nvPr>
        </p:nvGraphicFramePr>
        <p:xfrm>
          <a:off x="381000" y="1412875"/>
          <a:ext cx="8382000" cy="221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603326"/>
              </p:ext>
            </p:extLst>
          </p:nvPr>
        </p:nvGraphicFramePr>
        <p:xfrm>
          <a:off x="152400" y="3624263"/>
          <a:ext cx="8534400" cy="28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49021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Impact on Attrition Measurement with TWO Largest Company Results (TLC)</a:t>
            </a:r>
            <a:endParaRPr lang="en-US" dirty="0"/>
          </a:p>
        </p:txBody>
      </p:sp>
      <p:graphicFrame>
        <p:nvGraphicFramePr>
          <p:cNvPr id="18459" name="Group 2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8477080"/>
              </p:ext>
            </p:extLst>
          </p:nvPr>
        </p:nvGraphicFramePr>
        <p:xfrm>
          <a:off x="457200" y="1600200"/>
          <a:ext cx="8374744" cy="3374345"/>
        </p:xfrm>
        <a:graphic>
          <a:graphicData uri="http://schemas.openxmlformats.org/drawingml/2006/table">
            <a:tbl>
              <a:tblPr/>
              <a:tblGrid>
                <a:gridCol w="2888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Excluding TLC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Including TLC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501+ RMR Companies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$290.1M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$279.7M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$615.3M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$642.5M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 Attrition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Company Size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10.61%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10.79%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12.08%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11.93%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Residential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10.60%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11.03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12.53%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12.34%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Commercial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10.25%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10.05%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10.79%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10.71%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57" name="Text Box 108"/>
          <p:cNvSpPr txBox="1">
            <a:spLocks noChangeArrowheads="1"/>
          </p:cNvSpPr>
          <p:nvPr/>
        </p:nvSpPr>
        <p:spPr bwMode="auto">
          <a:xfrm>
            <a:off x="1871890" y="5535613"/>
            <a:ext cx="660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Sources:	  SDM May 2016 – SDM 100</a:t>
            </a:r>
          </a:p>
          <a:p>
            <a:r>
              <a:rPr lang="en-US" dirty="0"/>
              <a:t>	  SEC Filings 10K</a:t>
            </a:r>
          </a:p>
          <a:p>
            <a:r>
              <a:rPr lang="en-US" dirty="0"/>
              <a:t>	  Public Quarterly Company Reviews</a:t>
            </a:r>
          </a:p>
        </p:txBody>
      </p:sp>
    </p:spTree>
    <p:extLst>
      <p:ext uri="{BB962C8B-B14F-4D97-AF65-F5344CB8AC3E}">
        <p14:creationId xmlns:p14="http://schemas.microsoft.com/office/powerpoint/2010/main" val="25642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Attrition</a:t>
            </a:r>
            <a:endParaRPr lang="en-US" dirty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8382000" cy="3692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Gross Attrition</a:t>
            </a:r>
          </a:p>
          <a:p>
            <a:pPr lvl="1"/>
            <a:r>
              <a:rPr lang="en-US" dirty="0"/>
              <a:t>The loss of existing customers and their associated recurring monthly revenue (RMR) for contracted services during a particular customer / calendar cycle</a:t>
            </a:r>
          </a:p>
          <a:p>
            <a:endParaRPr lang="en-US" dirty="0"/>
          </a:p>
          <a:p>
            <a:r>
              <a:rPr lang="en-US" dirty="0"/>
              <a:t>Net Attrition</a:t>
            </a:r>
          </a:p>
          <a:p>
            <a:pPr lvl="1"/>
            <a:r>
              <a:rPr lang="en-US" dirty="0"/>
              <a:t>Gross Attrition plus the add back of “like customer” gains thru resigns of the existing locations – </a:t>
            </a:r>
          </a:p>
          <a:p>
            <a:pPr lvl="2"/>
            <a:r>
              <a:rPr lang="en-US" dirty="0"/>
              <a:t>- The Home/Business location is your ultimate customer</a:t>
            </a:r>
          </a:p>
          <a:p>
            <a:pPr lvl="2"/>
            <a:r>
              <a:rPr lang="en-US" dirty="0"/>
              <a:t>- Price increases for inflation</a:t>
            </a:r>
          </a:p>
          <a:p>
            <a:pPr lvl="2"/>
            <a:r>
              <a:rPr lang="en-US" dirty="0"/>
              <a:t>- Price increases for additional services or technology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56307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 Attrition Inclusive of TLC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728198"/>
              </p:ext>
            </p:extLst>
          </p:nvPr>
        </p:nvGraphicFramePr>
        <p:xfrm>
          <a:off x="400050" y="1066800"/>
          <a:ext cx="8382000" cy="514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7064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Reasons for Attrition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402480"/>
              </p:ext>
            </p:extLst>
          </p:nvPr>
        </p:nvGraphicFramePr>
        <p:xfrm>
          <a:off x="381000" y="1143000"/>
          <a:ext cx="8382000" cy="514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76449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 Code Analysis</a:t>
            </a:r>
            <a:endParaRPr lang="en-US" dirty="0"/>
          </a:p>
        </p:txBody>
      </p:sp>
      <p:graphicFrame>
        <p:nvGraphicFramePr>
          <p:cNvPr id="19535" name="Group 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036228"/>
              </p:ext>
            </p:extLst>
          </p:nvPr>
        </p:nvGraphicFramePr>
        <p:xfrm>
          <a:off x="533400" y="1371600"/>
          <a:ext cx="7680960" cy="4114800"/>
        </p:xfrm>
        <a:graphic>
          <a:graphicData uri="http://schemas.openxmlformats.org/drawingml/2006/table">
            <a:tbl>
              <a:tblPr/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Cancellation Reason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Collection/Non Payment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Moved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37.0%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Poor Service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Lost to Competition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 Longer Using System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Sold/Out of Business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Financial Difficulties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Property Abandoned/Vacant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End of Contract Term	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Deceased/Rest home	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PI Rescinded/RMR Reduction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3037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Net Attrition by Reason Code</a:t>
            </a:r>
            <a:br>
              <a:rPr lang="en-US"/>
            </a:br>
            <a:r>
              <a:rPr lang="en-US"/>
              <a:t>Top 5 Reasons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266888"/>
              </p:ext>
            </p:extLst>
          </p:nvPr>
        </p:nvGraphicFramePr>
        <p:xfrm>
          <a:off x="304800" y="1371600"/>
          <a:ext cx="88392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24378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TRG Maintains Full Confidentiality of Participant’s Figures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4579715"/>
          </a:xfrm>
        </p:spPr>
        <p:txBody>
          <a:bodyPr/>
          <a:lstStyle/>
          <a:p>
            <a:r>
              <a:rPr lang="en-US" dirty="0"/>
              <a:t>Summary results as presented will be available on </a:t>
            </a:r>
          </a:p>
          <a:p>
            <a:r>
              <a:rPr lang="en-US" dirty="0"/>
              <a:t>CSAA Web-Site  (</a:t>
            </a:r>
            <a:r>
              <a:rPr lang="en-US" dirty="0">
                <a:hlinkClick r:id="rId2"/>
              </a:rPr>
              <a:t>www.csaaintl.org</a:t>
            </a:r>
            <a:r>
              <a:rPr lang="en-US" dirty="0"/>
              <a:t>)</a:t>
            </a:r>
          </a:p>
          <a:p>
            <a:r>
              <a:rPr lang="en-US" dirty="0"/>
              <a:t>TRG Web-Site (</a:t>
            </a:r>
            <a:r>
              <a:rPr lang="en-US" dirty="0">
                <a:hlinkClick r:id="rId3"/>
              </a:rPr>
              <a:t>www.trgassociates.com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Next update for 2016 – June 2017		Posted in July 2017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536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Attrition</a:t>
            </a:r>
            <a:endParaRPr lang="en-US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8382000" cy="39211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Short Version</a:t>
            </a:r>
          </a:p>
          <a:p>
            <a:pPr lvl="1"/>
            <a:r>
              <a:rPr lang="en-US" dirty="0"/>
              <a:t>The measurement of customer dissatisfaction with or need for the system</a:t>
            </a:r>
          </a:p>
          <a:p>
            <a:pPr lvl="1"/>
            <a:endParaRPr lang="en-US" dirty="0"/>
          </a:p>
          <a:p>
            <a:r>
              <a:rPr lang="en-US" dirty="0"/>
              <a:t>Why Measure?</a:t>
            </a:r>
          </a:p>
          <a:p>
            <a:pPr lvl="1"/>
            <a:r>
              <a:rPr lang="en-US" dirty="0"/>
              <a:t>Attrition measures customer dissatisfaction which, for the most part, is company caused.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Attrition Tracking Process should be managed to identify, focus on, and rectify those causes within each organization.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5946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Attrition Measurement Methodology</a:t>
            </a:r>
            <a:endParaRPr 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8382000" cy="4378325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Weighted Ending RMR Attrition Method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Step 1:  Cancelled RMR for the Reporting Period = 	Monthly Attrition Sum of Ending RMR for Each Month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Step 2:  Monthly Attrition (from Step 1)* 12  =     	Annualized Attrition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</a:p>
          <a:p>
            <a:r>
              <a:rPr lang="en-US" dirty="0"/>
              <a:t>An Excel Attrition Measurement Template is available on</a:t>
            </a:r>
          </a:p>
          <a:p>
            <a:pPr marL="0" indent="0">
              <a:buNone/>
            </a:pPr>
            <a:r>
              <a:rPr lang="en-US" dirty="0"/>
              <a:t>     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3112883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Benefits of Weighted Ending RMR Method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r>
              <a:rPr lang="en-US"/>
              <a:t>Accounts for and weights RMR acquisitions</a:t>
            </a:r>
          </a:p>
          <a:p>
            <a:r>
              <a:rPr lang="en-US"/>
              <a:t>Accounts for timing of acquired RMR</a:t>
            </a:r>
          </a:p>
          <a:p>
            <a:pPr lvl="0"/>
            <a:r>
              <a:rPr lang="en-US"/>
              <a:t>Accounts for rapid internal growth and the timing thereof</a:t>
            </a:r>
          </a:p>
          <a:p>
            <a:pPr lvl="0"/>
            <a:r>
              <a:rPr lang="en-US"/>
              <a:t>Similar to many lending/equity institution’s preferred calculation.</a:t>
            </a:r>
          </a:p>
          <a:p>
            <a:endParaRPr lang="en-US"/>
          </a:p>
          <a:p>
            <a:pPr lvl="0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Geography of Attrition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1447800"/>
            <a:ext cx="4114800" cy="2129814"/>
          </a:xfrm>
        </p:spPr>
        <p:txBody>
          <a:bodyPr/>
          <a:lstStyle/>
          <a:p>
            <a:r>
              <a:rPr lang="en-US" dirty="0"/>
              <a:t>NE/Mid Atlantic</a:t>
            </a:r>
          </a:p>
          <a:p>
            <a:r>
              <a:rPr lang="en-US" dirty="0"/>
              <a:t>Southeast</a:t>
            </a:r>
          </a:p>
          <a:p>
            <a:r>
              <a:rPr lang="en-US" dirty="0"/>
              <a:t>Midwest</a:t>
            </a:r>
          </a:p>
          <a:p>
            <a:r>
              <a:rPr lang="en-US" dirty="0"/>
              <a:t>Southwest</a:t>
            </a:r>
          </a:p>
          <a:p>
            <a:r>
              <a:rPr lang="en-US" dirty="0"/>
              <a:t>West</a:t>
            </a:r>
          </a:p>
          <a:p>
            <a:r>
              <a:rPr lang="en-US" dirty="0"/>
              <a:t>International 		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9" y="1066800"/>
            <a:ext cx="8507962" cy="3962400"/>
          </a:xfrm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Annual Trend</a:t>
            </a:r>
            <a:br>
              <a:rPr lang="en-US"/>
            </a:br>
            <a:r>
              <a:rPr lang="en-US"/>
              <a:t>Dollars of RMR*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431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03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92394"/>
              </p:ext>
            </p:extLst>
          </p:nvPr>
        </p:nvGraphicFramePr>
        <p:xfrm>
          <a:off x="762000" y="2071858"/>
          <a:ext cx="7866743" cy="3582182"/>
        </p:xfrm>
        <a:graphic>
          <a:graphicData uri="http://schemas.openxmlformats.org/drawingml/2006/table">
            <a:tbl>
              <a:tblPr/>
              <a:tblGrid>
                <a:gridCol w="194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7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4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Region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Northeast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52,311,055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54,887,157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54,531,186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Southeast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57,159,860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64,227,355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64,136,881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Midwest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54,399,311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56,701,756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52,941,995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Southwest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36,954,898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37,898,804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38,126,266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West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61,370,622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64,987,225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64,141,912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International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27,166,200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28,529,938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24,462,876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289,361,946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307,232,235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298,341,118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43727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Recurring Monthly Revenue</a:t>
            </a:r>
          </a:p>
        </p:txBody>
      </p:sp>
    </p:spTree>
    <p:extLst>
      <p:ext uri="{BB962C8B-B14F-4D97-AF65-F5344CB8AC3E}">
        <p14:creationId xmlns:p14="http://schemas.microsoft.com/office/powerpoint/2010/main" val="34627422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Annual Trend</a:t>
            </a:r>
            <a:br>
              <a:rPr lang="en-US"/>
            </a:br>
            <a:r>
              <a:rPr lang="en-US"/>
              <a:t>Dollars of RMR*</a:t>
            </a:r>
            <a:endParaRPr lang="en-US" dirty="0"/>
          </a:p>
        </p:txBody>
      </p:sp>
      <p:graphicFrame>
        <p:nvGraphicFramePr>
          <p:cNvPr id="51694" name="Group 4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218217"/>
              </p:ext>
            </p:extLst>
          </p:nvPr>
        </p:nvGraphicFramePr>
        <p:xfrm>
          <a:off x="651327" y="1524000"/>
          <a:ext cx="7834085" cy="3423994"/>
        </p:xfrm>
        <a:graphic>
          <a:graphicData uri="http://schemas.openxmlformats.org/drawingml/2006/table">
            <a:tbl>
              <a:tblPr/>
              <a:tblGrid>
                <a:gridCol w="181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7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Size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3-50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275,858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232,868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284,067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51-100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530,285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652,509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1,029,517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101-200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1,264,797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1,290,972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2,189,042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201-500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16,002,718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14,941,619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15,147,786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500+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271,288,288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290,114,267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279,690,706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Total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289,361,946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307,232,235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298,341,118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399" y="5334000"/>
            <a:ext cx="806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29899001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Green_Swirls_Template_Segoe_TP1028674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463396-7DAC-4B7F-8764-DBF66DCA06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(Green swirls design)</Template>
  <TotalTime>850</TotalTime>
  <Words>901</Words>
  <Application>Microsoft Office PowerPoint</Application>
  <PresentationFormat>On-screen Show (4:3)</PresentationFormat>
  <Paragraphs>475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Unicode MS</vt:lpstr>
      <vt:lpstr>Calibri</vt:lpstr>
      <vt:lpstr>Courier New</vt:lpstr>
      <vt:lpstr>Wingdings</vt:lpstr>
      <vt:lpstr>1_Green_Swirls_Template_Segoe_TP10286742</vt:lpstr>
      <vt:lpstr>White with Courier font for code slides</vt:lpstr>
      <vt:lpstr>Attrition Measurement Update 2015 Continuing to Develop Meaningful Trends  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2015</vt:lpstr>
      <vt:lpstr>Attrition Update through Year End 2015</vt:lpstr>
      <vt:lpstr>Net Attrition by Company Size 10 Year Profile</vt:lpstr>
      <vt:lpstr>Attrition Update through Year End 2015</vt:lpstr>
      <vt:lpstr>Net Attrition by Origination Source 10 Year Profile</vt:lpstr>
      <vt:lpstr>Attrition Update through Year End 2015</vt:lpstr>
      <vt:lpstr>Residential vs. Commercial 10 Year Profile</vt:lpstr>
      <vt:lpstr>Impact on Attrition Measurement with TWO Largest Company Results (TLC)</vt:lpstr>
      <vt:lpstr>Net Attrition Inclusive of TLC</vt:lpstr>
      <vt:lpstr>Top Reasons for Attrition</vt:lpstr>
      <vt:lpstr>Reason Code Analysis</vt:lpstr>
      <vt:lpstr>Net Attrition by Reason Code Top 5 Reasons</vt:lpstr>
      <vt:lpstr>TRG Maintains Full Confidentiality of Participant’s Figures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Alison Scully</dc:creator>
  <cp:lastModifiedBy>Ryan Brady</cp:lastModifiedBy>
  <cp:revision>73</cp:revision>
  <dcterms:created xsi:type="dcterms:W3CDTF">2016-08-24T20:05:01Z</dcterms:created>
  <dcterms:modified xsi:type="dcterms:W3CDTF">2016-10-14T15:02:04Z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TC102867429990</vt:lpwstr>
  </property>
</Properties>
</file>