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1" r:id="rId2"/>
    <p:sldId id="322" r:id="rId3"/>
    <p:sldId id="323" r:id="rId4"/>
    <p:sldId id="324" r:id="rId5"/>
    <p:sldId id="275" r:id="rId6"/>
    <p:sldId id="276" r:id="rId7"/>
    <p:sldId id="277" r:id="rId8"/>
    <p:sldId id="278" r:id="rId9"/>
    <p:sldId id="334" r:id="rId10"/>
    <p:sldId id="335" r:id="rId11"/>
    <p:sldId id="333" r:id="rId12"/>
    <p:sldId id="337" r:id="rId13"/>
    <p:sldId id="338" r:id="rId14"/>
    <p:sldId id="339" r:id="rId15"/>
    <p:sldId id="357" r:id="rId16"/>
    <p:sldId id="340" r:id="rId17"/>
    <p:sldId id="287" r:id="rId18"/>
    <p:sldId id="341" r:id="rId19"/>
    <p:sldId id="356" r:id="rId20"/>
    <p:sldId id="353" r:id="rId21"/>
    <p:sldId id="354" r:id="rId22"/>
    <p:sldId id="355" r:id="rId23"/>
    <p:sldId id="361" r:id="rId24"/>
    <p:sldId id="366" r:id="rId25"/>
    <p:sldId id="347" r:id="rId26"/>
    <p:sldId id="365" r:id="rId27"/>
    <p:sldId id="364" r:id="rId28"/>
    <p:sldId id="352" r:id="rId29"/>
    <p:sldId id="2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15A27"/>
    <a:srgbClr val="156091"/>
    <a:srgbClr val="9CC83F"/>
    <a:srgbClr val="41B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TRG%20Files\Attrition\2022\Charts\Chart.Origination%20Sour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TRG%20Files\Attrition\2022\Charts\Chart.Res.Com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TRG%20Files\Attrition\2022\Charts\Chart.Res.Com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TRG%20Files\Attrition\2022\Charts\Chart%20by%20Reas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77621156768298E-2"/>
          <c:y val="4.7099494117227067E-2"/>
          <c:w val="0.88812738734821894"/>
          <c:h val="0.8238079280686057"/>
        </c:manualLayout>
      </c:layout>
      <c:lineChart>
        <c:grouping val="standard"/>
        <c:varyColors val="0"/>
        <c:ser>
          <c:idx val="1"/>
          <c:order val="1"/>
          <c:tx>
            <c:strRef>
              <c:f>'Company Size'!$C$2</c:f>
              <c:strCache>
                <c:ptCount val="1"/>
                <c:pt idx="0">
                  <c:v>51-100</c:v>
                </c:pt>
              </c:strCache>
            </c:strRef>
          </c:tx>
          <c:spPr>
            <a:ln w="57150" cap="rnd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Size'!$A$12:$A$21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'Company Size'!$C$12:$C$21</c:f>
              <c:numCache>
                <c:formatCode>0.00%</c:formatCode>
                <c:ptCount val="10"/>
                <c:pt idx="0">
                  <c:v>3.73E-2</c:v>
                </c:pt>
                <c:pt idx="1">
                  <c:v>6.0600000000000001E-2</c:v>
                </c:pt>
                <c:pt idx="2">
                  <c:v>4.8800000000000003E-2</c:v>
                </c:pt>
                <c:pt idx="3">
                  <c:v>7.4399999999999994E-2</c:v>
                </c:pt>
                <c:pt idx="4">
                  <c:v>7.0999999999999994E-2</c:v>
                </c:pt>
                <c:pt idx="5">
                  <c:v>7.5199999999999989E-2</c:v>
                </c:pt>
                <c:pt idx="6">
                  <c:v>0.13320000000000001</c:v>
                </c:pt>
                <c:pt idx="7">
                  <c:v>7.026135433384248E-2</c:v>
                </c:pt>
                <c:pt idx="8">
                  <c:v>7.0894805299815775E-2</c:v>
                </c:pt>
                <c:pt idx="9">
                  <c:v>6.5663577959694519E-2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2E-46A9-ACC3-254EF8DA98FC}"/>
            </c:ext>
          </c:extLst>
        </c:ser>
        <c:ser>
          <c:idx val="2"/>
          <c:order val="2"/>
          <c:tx>
            <c:strRef>
              <c:f>'Company Size'!$D$2</c:f>
              <c:strCache>
                <c:ptCount val="1"/>
                <c:pt idx="0">
                  <c:v>101-200</c:v>
                </c:pt>
              </c:strCache>
            </c:strRef>
          </c:tx>
          <c:spPr>
            <a:ln w="57150" cap="rnd" cmpd="sng" algn="ctr">
              <a:solidFill>
                <a:srgbClr val="92D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Size'!$A$12:$A$21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'Company Size'!$D$12:$D$21</c:f>
              <c:numCache>
                <c:formatCode>0.00%</c:formatCode>
                <c:ptCount val="10"/>
                <c:pt idx="0">
                  <c:v>0.08</c:v>
                </c:pt>
                <c:pt idx="1">
                  <c:v>8.0199999999999994E-2</c:v>
                </c:pt>
                <c:pt idx="2">
                  <c:v>8.2100000000000006E-2</c:v>
                </c:pt>
                <c:pt idx="3">
                  <c:v>7.9000000000000001E-2</c:v>
                </c:pt>
                <c:pt idx="4">
                  <c:v>7.46E-2</c:v>
                </c:pt>
                <c:pt idx="5">
                  <c:v>8.5500000000000007E-2</c:v>
                </c:pt>
                <c:pt idx="6">
                  <c:v>0.12920000000000001</c:v>
                </c:pt>
                <c:pt idx="7">
                  <c:v>0.10779999999999999</c:v>
                </c:pt>
                <c:pt idx="8">
                  <c:v>9.7368389065805902E-2</c:v>
                </c:pt>
                <c:pt idx="9">
                  <c:v>8.2235935006250635E-2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2E-46A9-ACC3-254EF8DA98FC}"/>
            </c:ext>
          </c:extLst>
        </c:ser>
        <c:ser>
          <c:idx val="3"/>
          <c:order val="3"/>
          <c:tx>
            <c:strRef>
              <c:f>'Company Size'!$E$2</c:f>
              <c:strCache>
                <c:ptCount val="1"/>
                <c:pt idx="0">
                  <c:v>201-500</c:v>
                </c:pt>
              </c:strCache>
            </c:strRef>
          </c:tx>
          <c:spPr>
            <a:ln w="5715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Size'!$A$12:$A$21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'Company Size'!$E$12:$E$21</c:f>
              <c:numCache>
                <c:formatCode>0.00%</c:formatCode>
                <c:ptCount val="10"/>
                <c:pt idx="0">
                  <c:v>7.7299999999999994E-2</c:v>
                </c:pt>
                <c:pt idx="1">
                  <c:v>7.9000000000000001E-2</c:v>
                </c:pt>
                <c:pt idx="2">
                  <c:v>8.1000000000000003E-2</c:v>
                </c:pt>
                <c:pt idx="3">
                  <c:v>8.9300000000000004E-2</c:v>
                </c:pt>
                <c:pt idx="4">
                  <c:v>8.7400000000000005E-2</c:v>
                </c:pt>
                <c:pt idx="5">
                  <c:v>8.929999999999999E-2</c:v>
                </c:pt>
                <c:pt idx="6">
                  <c:v>0.13449999999999998</c:v>
                </c:pt>
                <c:pt idx="7">
                  <c:v>8.3299999999999999E-2</c:v>
                </c:pt>
                <c:pt idx="8">
                  <c:v>8.3369920983054555E-2</c:v>
                </c:pt>
                <c:pt idx="9">
                  <c:v>9.8296670573090189E-2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2E-46A9-ACC3-254EF8DA98FC}"/>
            </c:ext>
          </c:extLst>
        </c:ser>
        <c:ser>
          <c:idx val="4"/>
          <c:order val="4"/>
          <c:tx>
            <c:strRef>
              <c:f>'Company Size'!$F$2</c:f>
              <c:strCache>
                <c:ptCount val="1"/>
                <c:pt idx="0">
                  <c:v>500+</c:v>
                </c:pt>
              </c:strCache>
            </c:strRef>
          </c:tx>
          <c:spPr>
            <a:ln w="57150" cap="rnd" cmpd="sng" algn="ctr">
              <a:solidFill>
                <a:srgbClr val="FF9933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92E-46A9-ACC3-254EF8DA98FC}"/>
              </c:ext>
            </c:extLst>
          </c:dPt>
          <c:cat>
            <c:numRef>
              <c:f>'Company Size'!$A$12:$A$21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'Company Size'!$F$12:$F$21</c:f>
              <c:numCache>
                <c:formatCode>0.00%</c:formatCode>
                <c:ptCount val="10"/>
                <c:pt idx="0">
                  <c:v>0.1057</c:v>
                </c:pt>
                <c:pt idx="1">
                  <c:v>0.1061</c:v>
                </c:pt>
                <c:pt idx="2">
                  <c:v>0.1079</c:v>
                </c:pt>
                <c:pt idx="3">
                  <c:v>0.11169999999999999</c:v>
                </c:pt>
                <c:pt idx="4">
                  <c:v>0.1096</c:v>
                </c:pt>
                <c:pt idx="5">
                  <c:v>0.11539999999999999</c:v>
                </c:pt>
                <c:pt idx="6">
                  <c:v>0.1268</c:v>
                </c:pt>
                <c:pt idx="7">
                  <c:v>0.11699999999999999</c:v>
                </c:pt>
                <c:pt idx="8">
                  <c:v>0.12085566862384647</c:v>
                </c:pt>
                <c:pt idx="9">
                  <c:v>0.11264670304184453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2E-46A9-ACC3-254EF8DA9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67488"/>
        <c:axId val="132369408"/>
      </c:lineChart>
      <c:lineChart>
        <c:grouping val="standard"/>
        <c:varyColors val="0"/>
        <c:ser>
          <c:idx val="0"/>
          <c:order val="0"/>
          <c:tx>
            <c:strRef>
              <c:f>'Company Size'!$B$2</c:f>
              <c:strCache>
                <c:ptCount val="1"/>
                <c:pt idx="0">
                  <c:v>3 to 50</c:v>
                </c:pt>
              </c:strCache>
            </c:strRef>
          </c:tx>
          <c:spPr>
            <a:ln w="57150" cap="rnd" cmpd="sng" algn="ctr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'Company Size'!$A$12:$A$21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'Company Size'!$B$12:$B$21</c:f>
              <c:numCache>
                <c:formatCode>0.00%</c:formatCode>
                <c:ptCount val="10"/>
                <c:pt idx="0">
                  <c:v>5.5300000000000002E-2</c:v>
                </c:pt>
                <c:pt idx="1">
                  <c:v>6.0900000000000003E-2</c:v>
                </c:pt>
                <c:pt idx="2">
                  <c:v>5.8299999999999998E-2</c:v>
                </c:pt>
                <c:pt idx="3">
                  <c:v>7.6399999999999996E-2</c:v>
                </c:pt>
                <c:pt idx="4">
                  <c:v>6.3E-2</c:v>
                </c:pt>
                <c:pt idx="5">
                  <c:v>6.6500000000000004E-2</c:v>
                </c:pt>
                <c:pt idx="6">
                  <c:v>9.257E-2</c:v>
                </c:pt>
                <c:pt idx="7">
                  <c:v>0.11260295596503346</c:v>
                </c:pt>
                <c:pt idx="8">
                  <c:v>0.13272421771718776</c:v>
                </c:pt>
                <c:pt idx="9">
                  <c:v>4.9783702555583918E-2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2E-46A9-ACC3-254EF8DA9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704560"/>
        <c:axId val="544201343"/>
      </c:lineChart>
      <c:catAx>
        <c:axId val="13236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9408"/>
        <c:crosses val="autoZero"/>
        <c:auto val="1"/>
        <c:lblAlgn val="ctr"/>
        <c:lblOffset val="100"/>
        <c:noMultiLvlLbl val="0"/>
      </c:catAx>
      <c:valAx>
        <c:axId val="132369408"/>
        <c:scaling>
          <c:orientation val="minMax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67488"/>
        <c:crosses val="autoZero"/>
        <c:crossBetween val="between"/>
      </c:valAx>
      <c:valAx>
        <c:axId val="544201343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601704560"/>
        <c:crosses val="max"/>
        <c:crossBetween val="between"/>
      </c:valAx>
      <c:catAx>
        <c:axId val="60170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4201343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4953883419769"/>
          <c:y val="0.92955804063414427"/>
          <c:w val="0.62452485947641379"/>
          <c:h val="5.289209945381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Net Attrition by Origination Source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8819421605144758E-2"/>
          <c:y val="0.12657784011220197"/>
          <c:w val="0.89914511274122311"/>
          <c:h val="0.73775490868802296"/>
        </c:manualLayout>
      </c:layout>
      <c:lineChart>
        <c:grouping val="standard"/>
        <c:varyColors val="0"/>
        <c:ser>
          <c:idx val="0"/>
          <c:order val="0"/>
          <c:tx>
            <c:strRef>
              <c:f>'Customer Origination'!$B$3</c:f>
              <c:strCache>
                <c:ptCount val="1"/>
                <c:pt idx="0">
                  <c:v>Dealer</c:v>
                </c:pt>
              </c:strCache>
            </c:strRef>
          </c:tx>
          <c:spPr>
            <a:ln w="57150">
              <a:solidFill>
                <a:srgbClr val="FF9933"/>
              </a:solidFill>
            </a:ln>
          </c:spPr>
          <c:marker>
            <c:symbol val="none"/>
          </c:marker>
          <c:cat>
            <c:numRef>
              <c:f>'Customer Origination'!$A$7:$A$16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Origination'!$B$7:$B$16</c:f>
              <c:numCache>
                <c:formatCode>0.00%</c:formatCode>
                <c:ptCount val="10"/>
                <c:pt idx="0">
                  <c:v>0.1096</c:v>
                </c:pt>
                <c:pt idx="1">
                  <c:v>0.1091</c:v>
                </c:pt>
                <c:pt idx="2">
                  <c:v>0.11289999999999999</c:v>
                </c:pt>
                <c:pt idx="3">
                  <c:v>0.1166</c:v>
                </c:pt>
                <c:pt idx="4">
                  <c:v>0.12539999999999998</c:v>
                </c:pt>
                <c:pt idx="5">
                  <c:v>0.13949999999999999</c:v>
                </c:pt>
                <c:pt idx="6">
                  <c:v>0.14055621698462539</c:v>
                </c:pt>
                <c:pt idx="7">
                  <c:v>0.12602498385031483</c:v>
                </c:pt>
                <c:pt idx="8">
                  <c:v>0.14330000000000001</c:v>
                </c:pt>
                <c:pt idx="9">
                  <c:v>0.13023437680985894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7-4C3B-8AEF-5BEE9069A9AC}"/>
            </c:ext>
          </c:extLst>
        </c:ser>
        <c:ser>
          <c:idx val="1"/>
          <c:order val="1"/>
          <c:tx>
            <c:strRef>
              <c:f>'Customer Origination'!$C$3</c:f>
              <c:strCache>
                <c:ptCount val="1"/>
                <c:pt idx="0">
                  <c:v>Traditional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'Customer Origination'!$A$7:$A$16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Origination'!$C$7:$C$16</c:f>
              <c:numCache>
                <c:formatCode>0.00%</c:formatCode>
                <c:ptCount val="10"/>
                <c:pt idx="0">
                  <c:v>9.8599999999999993E-2</c:v>
                </c:pt>
                <c:pt idx="1">
                  <c:v>9.8599999999999993E-2</c:v>
                </c:pt>
                <c:pt idx="2">
                  <c:v>9.5600000000000004E-2</c:v>
                </c:pt>
                <c:pt idx="3">
                  <c:v>9.9600000000000008E-2</c:v>
                </c:pt>
                <c:pt idx="4">
                  <c:v>9.9900000000000003E-2</c:v>
                </c:pt>
                <c:pt idx="5">
                  <c:v>9.6799999999999997E-2</c:v>
                </c:pt>
                <c:pt idx="6">
                  <c:v>0.11894753854233887</c:v>
                </c:pt>
                <c:pt idx="7">
                  <c:v>0.10374532802103936</c:v>
                </c:pt>
                <c:pt idx="8">
                  <c:v>9.8699999999999996E-2</c:v>
                </c:pt>
                <c:pt idx="9">
                  <c:v>0.10543740611071842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7-4C3B-8AEF-5BEE9069A9AC}"/>
            </c:ext>
          </c:extLst>
        </c:ser>
        <c:ser>
          <c:idx val="2"/>
          <c:order val="2"/>
          <c:tx>
            <c:strRef>
              <c:f>'Customer Origination'!$D$3</c:f>
              <c:strCache>
                <c:ptCount val="1"/>
                <c:pt idx="0">
                  <c:v>Mass Market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'Customer Origination'!$A$7:$A$16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Origination'!$D$7:$D$16</c:f>
              <c:numCache>
                <c:formatCode>0.00%</c:formatCode>
                <c:ptCount val="10"/>
                <c:pt idx="0">
                  <c:v>0.1074</c:v>
                </c:pt>
                <c:pt idx="1">
                  <c:v>0.1094</c:v>
                </c:pt>
                <c:pt idx="2">
                  <c:v>0.11550000000000001</c:v>
                </c:pt>
                <c:pt idx="3">
                  <c:v>0.1198</c:v>
                </c:pt>
                <c:pt idx="4">
                  <c:v>0.1099</c:v>
                </c:pt>
                <c:pt idx="5">
                  <c:v>0.12119999999999999</c:v>
                </c:pt>
                <c:pt idx="6">
                  <c:v>0.12861121470189771</c:v>
                </c:pt>
                <c:pt idx="7">
                  <c:v>0.1250634076141528</c:v>
                </c:pt>
                <c:pt idx="8">
                  <c:v>0.12570000000000001</c:v>
                </c:pt>
                <c:pt idx="9">
                  <c:v>0.11320342387913421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7-4C3B-8AEF-5BEE9069A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91552"/>
        <c:axId val="47193472"/>
      </c:lineChart>
      <c:catAx>
        <c:axId val="4719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7193472"/>
        <c:crosses val="autoZero"/>
        <c:auto val="1"/>
        <c:lblAlgn val="ctr"/>
        <c:lblOffset val="100"/>
        <c:noMultiLvlLbl val="0"/>
      </c:catAx>
      <c:valAx>
        <c:axId val="47193472"/>
        <c:scaling>
          <c:orientation val="minMax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471915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Residential Net</a:t>
            </a:r>
            <a:r>
              <a:rPr lang="en-US" baseline="0"/>
              <a:t> Attrition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890251973416043"/>
          <c:y val="0.18056751569970242"/>
          <c:w val="0.88098072351651691"/>
          <c:h val="0.57902131397344669"/>
        </c:manualLayout>
      </c:layout>
      <c:lineChart>
        <c:grouping val="standard"/>
        <c:varyColors val="0"/>
        <c:ser>
          <c:idx val="1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type'!$C$5:$C$14</c:f>
              <c:numCache>
                <c:formatCode>0.00%</c:formatCode>
                <c:ptCount val="10"/>
                <c:pt idx="0">
                  <c:v>0.12429999999999999</c:v>
                </c:pt>
                <c:pt idx="1">
                  <c:v>0.1242</c:v>
                </c:pt>
                <c:pt idx="2">
                  <c:v>0.129</c:v>
                </c:pt>
                <c:pt idx="3">
                  <c:v>0.13400000000000001</c:v>
                </c:pt>
                <c:pt idx="4">
                  <c:v>0.13730000000000001</c:v>
                </c:pt>
                <c:pt idx="5">
                  <c:v>0.1421</c:v>
                </c:pt>
                <c:pt idx="6">
                  <c:v>0.1532</c:v>
                </c:pt>
                <c:pt idx="7">
                  <c:v>0.14580000000000001</c:v>
                </c:pt>
                <c:pt idx="8">
                  <c:v>0.14399999999999999</c:v>
                </c:pt>
                <c:pt idx="9">
                  <c:v>0.14091094692655204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2-4358-8C84-BCDCCAFE6D23}"/>
            </c:ext>
          </c:extLst>
        </c:ser>
        <c:ser>
          <c:idx val="0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type'!$B$5:$B$14</c:f>
              <c:numCache>
                <c:formatCode>0.00%</c:formatCode>
                <c:ptCount val="10"/>
                <c:pt idx="0">
                  <c:v>0.1051</c:v>
                </c:pt>
                <c:pt idx="1">
                  <c:v>0.106</c:v>
                </c:pt>
                <c:pt idx="2">
                  <c:v>0.1103</c:v>
                </c:pt>
                <c:pt idx="3">
                  <c:v>0.115</c:v>
                </c:pt>
                <c:pt idx="4">
                  <c:v>0.11130000000000001</c:v>
                </c:pt>
                <c:pt idx="5">
                  <c:v>0.12139999999999999</c:v>
                </c:pt>
                <c:pt idx="6">
                  <c:v>0.1336</c:v>
                </c:pt>
                <c:pt idx="7">
                  <c:v>0.12119999999999999</c:v>
                </c:pt>
                <c:pt idx="8">
                  <c:v>0.1295</c:v>
                </c:pt>
                <c:pt idx="9">
                  <c:v>0.11764157111288591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2-4358-8C84-BCDCCAFE6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8.0000000000000016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612144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Commercial Net</a:t>
            </a:r>
            <a:r>
              <a:rPr lang="en-US" baseline="0"/>
              <a:t> Attrition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16040891768487"/>
          <c:y val="0.19610222183090778"/>
          <c:w val="0.88235194222119528"/>
          <c:h val="0.5946130571387177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type'!$E$5:$E$14</c:f>
              <c:numCache>
                <c:formatCode>0.00%</c:formatCode>
                <c:ptCount val="10"/>
                <c:pt idx="0">
                  <c:v>0.1207</c:v>
                </c:pt>
                <c:pt idx="1">
                  <c:v>0.121</c:v>
                </c:pt>
                <c:pt idx="2">
                  <c:v>0.11890000000000001</c:v>
                </c:pt>
                <c:pt idx="3">
                  <c:v>0.1215</c:v>
                </c:pt>
                <c:pt idx="4">
                  <c:v>0.12429999999999999</c:v>
                </c:pt>
                <c:pt idx="5">
                  <c:v>0.12520000000000001</c:v>
                </c:pt>
                <c:pt idx="6">
                  <c:v>0.1313</c:v>
                </c:pt>
                <c:pt idx="7">
                  <c:v>0.12279999999999999</c:v>
                </c:pt>
                <c:pt idx="8">
                  <c:v>0.11550000000000001</c:v>
                </c:pt>
                <c:pt idx="9">
                  <c:v>9.8048180147743608E-2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70-4B89-ADF2-A582957C843D}"/>
            </c:ext>
          </c:extLst>
        </c:ser>
        <c:ser>
          <c:idx val="1"/>
          <c:order val="1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'Customer type'!$A$5:$A$14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'Customer type'!$D$5:$D$14</c:f>
              <c:numCache>
                <c:formatCode>0.00%</c:formatCode>
                <c:ptCount val="10"/>
                <c:pt idx="0">
                  <c:v>0.1022</c:v>
                </c:pt>
                <c:pt idx="1">
                  <c:v>0.10249999999999999</c:v>
                </c:pt>
                <c:pt idx="2">
                  <c:v>0.10050000000000001</c:v>
                </c:pt>
                <c:pt idx="3">
                  <c:v>0.1032</c:v>
                </c:pt>
                <c:pt idx="4">
                  <c:v>0.1036</c:v>
                </c:pt>
                <c:pt idx="5">
                  <c:v>0.10249999999999999</c:v>
                </c:pt>
                <c:pt idx="6">
                  <c:v>0.10440000000000001</c:v>
                </c:pt>
                <c:pt idx="7">
                  <c:v>0.10199999999999999</c:v>
                </c:pt>
                <c:pt idx="8">
                  <c:v>0.1002</c:v>
                </c:pt>
                <c:pt idx="9">
                  <c:v>7.6541736192806992E-2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70-4B89-ADF2-A582957C8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7.0000000000000007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61356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9573552229542"/>
          <c:y val="3.5705068638995377E-2"/>
          <c:w val="0.76418374564890446"/>
          <c:h val="0.662375739199023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Sheet1!$N$4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Sheet1!$N$5:$N$12</c:f>
              <c:numCache>
                <c:formatCode>0.00%</c:formatCode>
                <c:ptCount val="8"/>
                <c:pt idx="0">
                  <c:v>0.14386157911456818</c:v>
                </c:pt>
                <c:pt idx="1">
                  <c:v>0.3831</c:v>
                </c:pt>
                <c:pt idx="2">
                  <c:v>1.9020824068555986E-2</c:v>
                </c:pt>
                <c:pt idx="3">
                  <c:v>0.10743527653775797</c:v>
                </c:pt>
                <c:pt idx="4">
                  <c:v>0.17041130854379261</c:v>
                </c:pt>
                <c:pt idx="5">
                  <c:v>4.9336451689256738E-2</c:v>
                </c:pt>
                <c:pt idx="6">
                  <c:v>5.4616965216113464E-2</c:v>
                </c:pt>
                <c:pt idx="7">
                  <c:v>5.1641139611548578E-2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6-472F-A730-32D344FA4ED2}"/>
            </c:ext>
          </c:extLst>
        </c:ser>
        <c:ser>
          <c:idx val="2"/>
          <c:order val="1"/>
          <c:tx>
            <c:strRef>
              <c:f>Sheet1!$O$4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Sheet1!$O$5:$O$12</c:f>
              <c:numCache>
                <c:formatCode>0.00%</c:formatCode>
                <c:ptCount val="8"/>
                <c:pt idx="0">
                  <c:v>0.1234</c:v>
                </c:pt>
                <c:pt idx="1">
                  <c:v>0.40570000000000001</c:v>
                </c:pt>
                <c:pt idx="2">
                  <c:v>3.5799999999999998E-2</c:v>
                </c:pt>
                <c:pt idx="3">
                  <c:v>0.11360000000000001</c:v>
                </c:pt>
                <c:pt idx="4">
                  <c:v>0.1497</c:v>
                </c:pt>
                <c:pt idx="5">
                  <c:v>7.1099999999999997E-2</c:v>
                </c:pt>
                <c:pt idx="6">
                  <c:v>4.8500000000000001E-2</c:v>
                </c:pt>
                <c:pt idx="7">
                  <c:v>2.12E-2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E6-472F-A730-32D344FA4ED2}"/>
            </c:ext>
          </c:extLst>
        </c:ser>
        <c:ser>
          <c:idx val="1"/>
          <c:order val="2"/>
          <c:tx>
            <c:strRef>
              <c:f>Sheet1!$P$4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Sheet1!$B$5:$B$12</c:f>
              <c:strCache>
                <c:ptCount val="8"/>
                <c:pt idx="0">
                  <c:v>Collection/Non Payment</c:v>
                </c:pt>
                <c:pt idx="1">
                  <c:v>Moved 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Sold/Out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Sheet1!$P$5:$P$12</c:f>
              <c:numCache>
                <c:formatCode>0.00%</c:formatCode>
                <c:ptCount val="8"/>
                <c:pt idx="0">
                  <c:v>0.11683380771619579</c:v>
                </c:pt>
                <c:pt idx="1">
                  <c:v>0.40079999999999999</c:v>
                </c:pt>
                <c:pt idx="2">
                  <c:v>3.209343449652044E-2</c:v>
                </c:pt>
                <c:pt idx="3">
                  <c:v>0.12293637735766431</c:v>
                </c:pt>
                <c:pt idx="4">
                  <c:v>0.14300212700214268</c:v>
                </c:pt>
                <c:pt idx="5">
                  <c:v>9.4311147553359287E-2</c:v>
                </c:pt>
                <c:pt idx="6">
                  <c:v>4.14365900251982E-2</c:v>
                </c:pt>
                <c:pt idx="7">
                  <c:v>2.2265792423087967E-2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E6-472F-A730-32D344FA4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706112"/>
        <c:axId val="158458240"/>
        <c:axId val="0"/>
      </c:bar3DChart>
      <c:catAx>
        <c:axId val="15770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8458240"/>
        <c:crosses val="autoZero"/>
        <c:auto val="1"/>
        <c:lblAlgn val="ctr"/>
        <c:lblOffset val="100"/>
        <c:noMultiLvlLbl val="0"/>
      </c:catAx>
      <c:valAx>
        <c:axId val="1584582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5770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80256578179185"/>
          <c:y val="0.40083042829778515"/>
          <c:w val="6.0065261426460959E-2"/>
          <c:h val="0.1728492597020242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37415524091063E-2"/>
          <c:y val="4.899966191761955E-2"/>
          <c:w val="0.64278300045944947"/>
          <c:h val="0.8899835367538196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Reasons!$A$6:$A$14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Reasons!$B$6:$B$14</c:f>
              <c:numCache>
                <c:formatCode>0.00%</c:formatCode>
                <c:ptCount val="9"/>
                <c:pt idx="0">
                  <c:v>0.35199999999999998</c:v>
                </c:pt>
                <c:pt idx="1">
                  <c:v>0.33629999999999999</c:v>
                </c:pt>
                <c:pt idx="2">
                  <c:v>0.32490000000000002</c:v>
                </c:pt>
                <c:pt idx="3">
                  <c:v>0.34100000000000003</c:v>
                </c:pt>
                <c:pt idx="4">
                  <c:v>0.33800000000000002</c:v>
                </c:pt>
                <c:pt idx="5">
                  <c:v>0.39040000000000002</c:v>
                </c:pt>
                <c:pt idx="6">
                  <c:v>0.3377</c:v>
                </c:pt>
                <c:pt idx="7">
                  <c:v>0.40570000000000001</c:v>
                </c:pt>
                <c:pt idx="8">
                  <c:v>0.40079999999999999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C348-4279-835E-C801319FCEFA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Reasons!$A$6:$A$14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Reasons!$C$6:$C$14</c:f>
              <c:numCache>
                <c:formatCode>0.00%</c:formatCode>
                <c:ptCount val="9"/>
                <c:pt idx="0">
                  <c:v>0.151</c:v>
                </c:pt>
                <c:pt idx="1">
                  <c:v>0.1512</c:v>
                </c:pt>
                <c:pt idx="2">
                  <c:v>0.14800000000000002</c:v>
                </c:pt>
                <c:pt idx="3">
                  <c:v>0.11600000000000001</c:v>
                </c:pt>
                <c:pt idx="4">
                  <c:v>0.111</c:v>
                </c:pt>
                <c:pt idx="5">
                  <c:v>0.14149999999999999</c:v>
                </c:pt>
                <c:pt idx="6">
                  <c:v>0.106</c:v>
                </c:pt>
                <c:pt idx="7">
                  <c:v>0.1234</c:v>
                </c:pt>
                <c:pt idx="8">
                  <c:v>0.11683380771619579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348-4279-835E-C801319FCEFA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Reasons!$A$6:$A$14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Reasons!$D$6:$D$14</c:f>
              <c:numCache>
                <c:formatCode>0.00%</c:formatCode>
                <c:ptCount val="9"/>
                <c:pt idx="0">
                  <c:v>0.16300000000000001</c:v>
                </c:pt>
                <c:pt idx="1">
                  <c:v>0.16039999999999999</c:v>
                </c:pt>
                <c:pt idx="2">
                  <c:v>0.14940000000000001</c:v>
                </c:pt>
                <c:pt idx="3">
                  <c:v>0.1288</c:v>
                </c:pt>
                <c:pt idx="4">
                  <c:v>0.13400000000000001</c:v>
                </c:pt>
                <c:pt idx="5">
                  <c:v>9.3100000000000002E-2</c:v>
                </c:pt>
                <c:pt idx="6">
                  <c:v>0.17799999999999999</c:v>
                </c:pt>
                <c:pt idx="7">
                  <c:v>0.11360000000000001</c:v>
                </c:pt>
                <c:pt idx="8">
                  <c:v>0.12293637735766431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348-4279-835E-C801319FCEFA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Reasons!$A$6:$A$14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Reasons!$E$6:$E$14</c:f>
              <c:numCache>
                <c:formatCode>0.00%</c:formatCode>
                <c:ptCount val="9"/>
                <c:pt idx="0">
                  <c:v>0.107</c:v>
                </c:pt>
                <c:pt idx="1">
                  <c:v>0.1077</c:v>
                </c:pt>
                <c:pt idx="2">
                  <c:v>0.12039999999999999</c:v>
                </c:pt>
                <c:pt idx="3">
                  <c:v>0.15</c:v>
                </c:pt>
                <c:pt idx="4">
                  <c:v>0.13100000000000001</c:v>
                </c:pt>
                <c:pt idx="5">
                  <c:v>0.1769</c:v>
                </c:pt>
                <c:pt idx="6">
                  <c:v>0.12839999999999999</c:v>
                </c:pt>
                <c:pt idx="7">
                  <c:v>0.1497</c:v>
                </c:pt>
                <c:pt idx="8">
                  <c:v>0.14300212700214268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C348-4279-835E-C801319FCEFA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Reasons!$A$6:$A$14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  <c:extLst/>
            </c:numRef>
          </c:cat>
          <c:val>
            <c:numRef>
              <c:f>Reasons!$F$6:$F$14</c:f>
              <c:numCache>
                <c:formatCode>0.00%</c:formatCode>
                <c:ptCount val="9"/>
                <c:pt idx="0">
                  <c:v>7.9000000000000001E-2</c:v>
                </c:pt>
                <c:pt idx="1">
                  <c:v>7.9399999999999998E-2</c:v>
                </c:pt>
                <c:pt idx="2">
                  <c:v>8.6699999999999999E-2</c:v>
                </c:pt>
                <c:pt idx="3">
                  <c:v>4.1799999999999997E-2</c:v>
                </c:pt>
                <c:pt idx="4">
                  <c:v>0.04</c:v>
                </c:pt>
                <c:pt idx="5">
                  <c:v>4.3400000000000001E-2</c:v>
                </c:pt>
                <c:pt idx="6">
                  <c:v>5.6300000000000003E-2</c:v>
                </c:pt>
                <c:pt idx="7">
                  <c:v>4.8500000000000001E-2</c:v>
                </c:pt>
                <c:pt idx="8">
                  <c:v>4.14365900251982E-2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C348-4279-835E-C801319FC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8039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33421702080042"/>
          <c:y val="0.16879325071218762"/>
          <c:w val="0.87642368567565421"/>
          <c:h val="0.372619568387284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Sheet2!$B$2:$B$10</c:f>
              <c:numCache>
                <c:formatCode>0.00%</c:formatCode>
                <c:ptCount val="9"/>
                <c:pt idx="0">
                  <c:v>0.34200000000000003</c:v>
                </c:pt>
                <c:pt idx="1">
                  <c:v>0.13300000000000001</c:v>
                </c:pt>
                <c:pt idx="2">
                  <c:v>6.9000000000000006E-2</c:v>
                </c:pt>
                <c:pt idx="3">
                  <c:v>0.13500000000000001</c:v>
                </c:pt>
                <c:pt idx="4">
                  <c:v>0.182</c:v>
                </c:pt>
                <c:pt idx="5">
                  <c:v>5.0999999999999997E-2</c:v>
                </c:pt>
                <c:pt idx="6">
                  <c:v>7.6999999999999999E-2</c:v>
                </c:pt>
                <c:pt idx="7">
                  <c:v>0</c:v>
                </c:pt>
                <c:pt idx="8">
                  <c:v>1.0999999999999999E-2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C2B-40A5-89BA-348AE1F5D75B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Sheet2!$C$2:$C$10</c:f>
              <c:numCache>
                <c:formatCode>0.00%</c:formatCode>
                <c:ptCount val="9"/>
                <c:pt idx="0">
                  <c:v>0.441</c:v>
                </c:pt>
                <c:pt idx="1">
                  <c:v>0.10099999999999999</c:v>
                </c:pt>
                <c:pt idx="2">
                  <c:v>8.5000000000000006E-2</c:v>
                </c:pt>
                <c:pt idx="3">
                  <c:v>7.6999999999999999E-2</c:v>
                </c:pt>
                <c:pt idx="4">
                  <c:v>0.14899999999999999</c:v>
                </c:pt>
                <c:pt idx="5">
                  <c:v>4.4999999999999998E-2</c:v>
                </c:pt>
                <c:pt idx="6">
                  <c:v>4.4000000000000004E-2</c:v>
                </c:pt>
                <c:pt idx="7">
                  <c:v>2.7000000000000003E-2</c:v>
                </c:pt>
                <c:pt idx="8">
                  <c:v>3.1E-2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C2B-40A5-89BA-348AE1F5D75B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030A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Sheet2!$D$2:$D$10</c:f>
              <c:numCache>
                <c:formatCode>0.00%</c:formatCode>
                <c:ptCount val="9"/>
                <c:pt idx="0">
                  <c:v>0.36099999999999999</c:v>
                </c:pt>
                <c:pt idx="1">
                  <c:v>7.22E-2</c:v>
                </c:pt>
                <c:pt idx="2">
                  <c:v>0.17600000000000002</c:v>
                </c:pt>
                <c:pt idx="3">
                  <c:v>0.14000000000000001</c:v>
                </c:pt>
                <c:pt idx="4">
                  <c:v>0.16800000000000001</c:v>
                </c:pt>
                <c:pt idx="5">
                  <c:v>2.7999999999999997E-2</c:v>
                </c:pt>
                <c:pt idx="6">
                  <c:v>1.6E-2</c:v>
                </c:pt>
                <c:pt idx="7">
                  <c:v>9.9000000000000008E-3</c:v>
                </c:pt>
                <c:pt idx="8">
                  <c:v>2.8900000000000002E-2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8C2B-40A5-89BA-348AE1F5D75B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Sheet2!$A$2:$A$10</c:f>
              <c:strCache>
                <c:ptCount val="9"/>
                <c:pt idx="0">
                  <c:v>Death/Assisted Living</c:v>
                </c:pt>
                <c:pt idx="1">
                  <c:v>Cancel Before Ship/ Buyer's Remorse</c:v>
                </c:pt>
                <c:pt idx="2">
                  <c:v>Collections/ Non Payment</c:v>
                </c:pt>
                <c:pt idx="3">
                  <c:v>Equipment/ Service Issues</c:v>
                </c:pt>
                <c:pt idx="4">
                  <c:v>Refuse to Use / No Longer Need</c:v>
                </c:pt>
                <c:pt idx="5">
                  <c:v>Competition</c:v>
                </c:pt>
                <c:pt idx="6">
                  <c:v>Can't Afford</c:v>
                </c:pt>
                <c:pt idx="7">
                  <c:v>Lost System</c:v>
                </c:pt>
                <c:pt idx="8">
                  <c:v>Unknown</c:v>
                </c:pt>
              </c:strCache>
            </c:strRef>
          </c:cat>
          <c:val>
            <c:numRef>
              <c:f>Sheet2!$E$2:$E$10</c:f>
              <c:numCache>
                <c:formatCode>0.00%</c:formatCode>
                <c:ptCount val="9"/>
                <c:pt idx="0">
                  <c:v>0.38390000000000002</c:v>
                </c:pt>
                <c:pt idx="1">
                  <c:v>8.5000000000000006E-2</c:v>
                </c:pt>
                <c:pt idx="2">
                  <c:v>0.12770000000000001</c:v>
                </c:pt>
                <c:pt idx="3">
                  <c:v>0.13120000000000001</c:v>
                </c:pt>
                <c:pt idx="4">
                  <c:v>0.1857</c:v>
                </c:pt>
                <c:pt idx="5">
                  <c:v>2.0199999999999999E-2</c:v>
                </c:pt>
                <c:pt idx="6">
                  <c:v>2.3800000000000002E-2</c:v>
                </c:pt>
                <c:pt idx="7">
                  <c:v>7.7999999999999996E-3</c:v>
                </c:pt>
                <c:pt idx="8">
                  <c:v>3.4700000000000002E-2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8C2B-40A5-89BA-348AE1F5D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38793631"/>
        <c:axId val="1042312959"/>
        <c:axId val="0"/>
      </c:bar3DChart>
      <c:catAx>
        <c:axId val="9387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312959"/>
        <c:crosses val="autoZero"/>
        <c:auto val="1"/>
        <c:lblAlgn val="ctr"/>
        <c:lblOffset val="100"/>
        <c:noMultiLvlLbl val="0"/>
      </c:catAx>
      <c:valAx>
        <c:axId val="1042312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7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24337777193844"/>
          <c:y val="0.87680610588425745"/>
          <c:w val="0.34092758291577191"/>
          <c:h val="0.103776045516212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9468E-5D23-4314-8246-AEAFCD2939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50EEDD3-E1B4-4855-B905-E27C46E6A0ED}">
      <dgm:prSet/>
      <dgm:spPr/>
      <dgm:t>
        <a:bodyPr/>
        <a:lstStyle/>
        <a:p>
          <a:r>
            <a:rPr lang="en-US"/>
            <a:t>The Short Version</a:t>
          </a:r>
        </a:p>
      </dgm:t>
    </dgm:pt>
    <dgm:pt modelId="{EBDA5DB9-AC0E-44A5-A6C2-BB361896D1AB}" type="parTrans" cxnId="{47E22447-CD04-4378-A1AE-0A931B578E8B}">
      <dgm:prSet/>
      <dgm:spPr/>
      <dgm:t>
        <a:bodyPr/>
        <a:lstStyle/>
        <a:p>
          <a:endParaRPr lang="en-US"/>
        </a:p>
      </dgm:t>
    </dgm:pt>
    <dgm:pt modelId="{C8D4F7BA-9409-41F5-B990-A3F381DC7FE8}" type="sibTrans" cxnId="{47E22447-CD04-4378-A1AE-0A931B578E8B}">
      <dgm:prSet/>
      <dgm:spPr/>
      <dgm:t>
        <a:bodyPr/>
        <a:lstStyle/>
        <a:p>
          <a:endParaRPr lang="en-US"/>
        </a:p>
      </dgm:t>
    </dgm:pt>
    <dgm:pt modelId="{BCCCD626-B59E-4AD2-9EA4-ECE789022DD0}">
      <dgm:prSet/>
      <dgm:spPr/>
      <dgm:t>
        <a:bodyPr/>
        <a:lstStyle/>
        <a:p>
          <a:r>
            <a:rPr lang="en-US"/>
            <a:t>The measurement of customer dissatisfaction with or need for the system</a:t>
          </a:r>
        </a:p>
      </dgm:t>
    </dgm:pt>
    <dgm:pt modelId="{01D668F6-6941-4B20-AB9F-B6F70742DFA3}" type="parTrans" cxnId="{97CEBE49-B8FB-42C0-892F-4F84DF92B2B9}">
      <dgm:prSet/>
      <dgm:spPr/>
      <dgm:t>
        <a:bodyPr/>
        <a:lstStyle/>
        <a:p>
          <a:endParaRPr lang="en-US"/>
        </a:p>
      </dgm:t>
    </dgm:pt>
    <dgm:pt modelId="{9AEFE804-F094-4F40-9636-356BAA210226}" type="sibTrans" cxnId="{97CEBE49-B8FB-42C0-892F-4F84DF92B2B9}">
      <dgm:prSet/>
      <dgm:spPr/>
      <dgm:t>
        <a:bodyPr/>
        <a:lstStyle/>
        <a:p>
          <a:endParaRPr lang="en-US"/>
        </a:p>
      </dgm:t>
    </dgm:pt>
    <dgm:pt modelId="{C84BACE0-9EA0-4ED9-93C0-DDD4217E16A2}">
      <dgm:prSet/>
      <dgm:spPr/>
      <dgm:t>
        <a:bodyPr/>
        <a:lstStyle/>
        <a:p>
          <a:r>
            <a:rPr lang="en-US"/>
            <a:t>Why Measure?</a:t>
          </a:r>
        </a:p>
      </dgm:t>
    </dgm:pt>
    <dgm:pt modelId="{47C783D3-D56C-4C17-92B7-0BD68BAC6EC7}" type="parTrans" cxnId="{3BDC7526-F792-42B7-AA65-4FB93812D653}">
      <dgm:prSet/>
      <dgm:spPr/>
      <dgm:t>
        <a:bodyPr/>
        <a:lstStyle/>
        <a:p>
          <a:endParaRPr lang="en-US"/>
        </a:p>
      </dgm:t>
    </dgm:pt>
    <dgm:pt modelId="{3348AC18-01D2-4BBF-8833-75253BED5D9E}" type="sibTrans" cxnId="{3BDC7526-F792-42B7-AA65-4FB93812D653}">
      <dgm:prSet/>
      <dgm:spPr/>
      <dgm:t>
        <a:bodyPr/>
        <a:lstStyle/>
        <a:p>
          <a:endParaRPr lang="en-US"/>
        </a:p>
      </dgm:t>
    </dgm:pt>
    <dgm:pt modelId="{ED4CCE8F-64B3-4151-95B9-96F6C5832CDF}">
      <dgm:prSet/>
      <dgm:spPr/>
      <dgm:t>
        <a:bodyPr/>
        <a:lstStyle/>
        <a:p>
          <a:r>
            <a:rPr lang="en-US"/>
            <a:t>Attrition measures customer dissatisfaction which, for the most part, is company caused.</a:t>
          </a:r>
        </a:p>
      </dgm:t>
    </dgm:pt>
    <dgm:pt modelId="{B28601A3-2606-4ED2-8931-62C8D6612BE4}" type="parTrans" cxnId="{F2619029-12A7-4C1B-A9D4-63D63DB5946C}">
      <dgm:prSet/>
      <dgm:spPr/>
      <dgm:t>
        <a:bodyPr/>
        <a:lstStyle/>
        <a:p>
          <a:endParaRPr lang="en-US"/>
        </a:p>
      </dgm:t>
    </dgm:pt>
    <dgm:pt modelId="{B93DE7CA-DE87-4180-9B71-D9F4C0C108B2}" type="sibTrans" cxnId="{F2619029-12A7-4C1B-A9D4-63D63DB5946C}">
      <dgm:prSet/>
      <dgm:spPr/>
      <dgm:t>
        <a:bodyPr/>
        <a:lstStyle/>
        <a:p>
          <a:endParaRPr lang="en-US"/>
        </a:p>
      </dgm:t>
    </dgm:pt>
    <dgm:pt modelId="{5B2369EE-C61E-4DD6-9CEF-C155A191E884}">
      <dgm:prSet/>
      <dgm:spPr/>
      <dgm:t>
        <a:bodyPr/>
        <a:lstStyle/>
        <a:p>
          <a:r>
            <a:rPr lang="en-US"/>
            <a:t>The Attrition Tracking Process should be managed to identify, focus on, and rectify those causes within each organization.</a:t>
          </a:r>
        </a:p>
      </dgm:t>
    </dgm:pt>
    <dgm:pt modelId="{678FD6AE-74BB-4F86-8B9C-D2E3221B2080}" type="parTrans" cxnId="{9BB07588-065A-468F-9E43-8C8529F31E4A}">
      <dgm:prSet/>
      <dgm:spPr/>
      <dgm:t>
        <a:bodyPr/>
        <a:lstStyle/>
        <a:p>
          <a:endParaRPr lang="en-US"/>
        </a:p>
      </dgm:t>
    </dgm:pt>
    <dgm:pt modelId="{B6172C70-B420-4FA4-900E-C2CC8E26127F}" type="sibTrans" cxnId="{9BB07588-065A-468F-9E43-8C8529F31E4A}">
      <dgm:prSet/>
      <dgm:spPr/>
      <dgm:t>
        <a:bodyPr/>
        <a:lstStyle/>
        <a:p>
          <a:endParaRPr lang="en-US"/>
        </a:p>
      </dgm:t>
    </dgm:pt>
    <dgm:pt modelId="{1E56C350-9D44-4C8A-9B9A-985D57CC1ECB}" type="pres">
      <dgm:prSet presAssocID="{7759468E-5D23-4314-8246-AEAFCD2939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19CF8-0CB2-444A-AFF6-131571169A27}" type="pres">
      <dgm:prSet presAssocID="{950EEDD3-E1B4-4855-B905-E27C46E6A0ED}" presName="hierRoot1" presStyleCnt="0"/>
      <dgm:spPr/>
    </dgm:pt>
    <dgm:pt modelId="{EE42E891-FDB4-479A-9550-02CE1371648F}" type="pres">
      <dgm:prSet presAssocID="{950EEDD3-E1B4-4855-B905-E27C46E6A0ED}" presName="composite" presStyleCnt="0"/>
      <dgm:spPr/>
    </dgm:pt>
    <dgm:pt modelId="{FDA6138D-FA74-42A2-9487-4AB9399B0141}" type="pres">
      <dgm:prSet presAssocID="{950EEDD3-E1B4-4855-B905-E27C46E6A0ED}" presName="background" presStyleLbl="node0" presStyleIdx="0" presStyleCnt="2"/>
      <dgm:spPr/>
    </dgm:pt>
    <dgm:pt modelId="{951B9B2B-5D21-4D40-89C3-93DFAAA432E7}" type="pres">
      <dgm:prSet presAssocID="{950EEDD3-E1B4-4855-B905-E27C46E6A0ED}" presName="text" presStyleLbl="fgAcc0" presStyleIdx="0" presStyleCnt="2">
        <dgm:presLayoutVars>
          <dgm:chPref val="3"/>
        </dgm:presLayoutVars>
      </dgm:prSet>
      <dgm:spPr/>
    </dgm:pt>
    <dgm:pt modelId="{8BC83E71-CE49-4176-8622-1F1733B9DCDF}" type="pres">
      <dgm:prSet presAssocID="{950EEDD3-E1B4-4855-B905-E27C46E6A0ED}" presName="hierChild2" presStyleCnt="0"/>
      <dgm:spPr/>
    </dgm:pt>
    <dgm:pt modelId="{0519DE0A-4004-41D6-A5AB-8A74597B52C9}" type="pres">
      <dgm:prSet presAssocID="{01D668F6-6941-4B20-AB9F-B6F70742DFA3}" presName="Name10" presStyleLbl="parChTrans1D2" presStyleIdx="0" presStyleCnt="3"/>
      <dgm:spPr/>
    </dgm:pt>
    <dgm:pt modelId="{8998C770-1060-4F1E-899D-66BC04EE30CE}" type="pres">
      <dgm:prSet presAssocID="{BCCCD626-B59E-4AD2-9EA4-ECE789022DD0}" presName="hierRoot2" presStyleCnt="0"/>
      <dgm:spPr/>
    </dgm:pt>
    <dgm:pt modelId="{C1B6056B-5048-48AC-98DE-09FB5BDF7CF3}" type="pres">
      <dgm:prSet presAssocID="{BCCCD626-B59E-4AD2-9EA4-ECE789022DD0}" presName="composite2" presStyleCnt="0"/>
      <dgm:spPr/>
    </dgm:pt>
    <dgm:pt modelId="{BFB93D1C-DF73-40BF-AF99-D62199BE1530}" type="pres">
      <dgm:prSet presAssocID="{BCCCD626-B59E-4AD2-9EA4-ECE789022DD0}" presName="background2" presStyleLbl="node2" presStyleIdx="0" presStyleCnt="3"/>
      <dgm:spPr/>
    </dgm:pt>
    <dgm:pt modelId="{4B174A71-8774-49AD-B7F2-598D8C8F1FE1}" type="pres">
      <dgm:prSet presAssocID="{BCCCD626-B59E-4AD2-9EA4-ECE789022DD0}" presName="text2" presStyleLbl="fgAcc2" presStyleIdx="0" presStyleCnt="3">
        <dgm:presLayoutVars>
          <dgm:chPref val="3"/>
        </dgm:presLayoutVars>
      </dgm:prSet>
      <dgm:spPr/>
    </dgm:pt>
    <dgm:pt modelId="{3561F19F-F456-4D47-9162-9468BCDE23AB}" type="pres">
      <dgm:prSet presAssocID="{BCCCD626-B59E-4AD2-9EA4-ECE789022DD0}" presName="hierChild3" presStyleCnt="0"/>
      <dgm:spPr/>
    </dgm:pt>
    <dgm:pt modelId="{7B48BB23-1DF6-4678-9022-24AE4063B46B}" type="pres">
      <dgm:prSet presAssocID="{C84BACE0-9EA0-4ED9-93C0-DDD4217E16A2}" presName="hierRoot1" presStyleCnt="0"/>
      <dgm:spPr/>
    </dgm:pt>
    <dgm:pt modelId="{58B1D632-6E9C-4480-BF23-FAE65BDEB155}" type="pres">
      <dgm:prSet presAssocID="{C84BACE0-9EA0-4ED9-93C0-DDD4217E16A2}" presName="composite" presStyleCnt="0"/>
      <dgm:spPr/>
    </dgm:pt>
    <dgm:pt modelId="{BDC84B8F-F99B-4E0E-B949-8592B72A3AF6}" type="pres">
      <dgm:prSet presAssocID="{C84BACE0-9EA0-4ED9-93C0-DDD4217E16A2}" presName="background" presStyleLbl="node0" presStyleIdx="1" presStyleCnt="2"/>
      <dgm:spPr/>
    </dgm:pt>
    <dgm:pt modelId="{F685CD9A-6143-4323-A252-EE270E043596}" type="pres">
      <dgm:prSet presAssocID="{C84BACE0-9EA0-4ED9-93C0-DDD4217E16A2}" presName="text" presStyleLbl="fgAcc0" presStyleIdx="1" presStyleCnt="2">
        <dgm:presLayoutVars>
          <dgm:chPref val="3"/>
        </dgm:presLayoutVars>
      </dgm:prSet>
      <dgm:spPr/>
    </dgm:pt>
    <dgm:pt modelId="{8CAFA31A-39D3-44D9-B325-834C75C4E5AF}" type="pres">
      <dgm:prSet presAssocID="{C84BACE0-9EA0-4ED9-93C0-DDD4217E16A2}" presName="hierChild2" presStyleCnt="0"/>
      <dgm:spPr/>
    </dgm:pt>
    <dgm:pt modelId="{306E02B1-0F95-4E71-AE51-69E71C4B1A87}" type="pres">
      <dgm:prSet presAssocID="{B28601A3-2606-4ED2-8931-62C8D6612BE4}" presName="Name10" presStyleLbl="parChTrans1D2" presStyleIdx="1" presStyleCnt="3"/>
      <dgm:spPr/>
    </dgm:pt>
    <dgm:pt modelId="{B9A66B83-D32B-482A-86D2-181478EE3F62}" type="pres">
      <dgm:prSet presAssocID="{ED4CCE8F-64B3-4151-95B9-96F6C5832CDF}" presName="hierRoot2" presStyleCnt="0"/>
      <dgm:spPr/>
    </dgm:pt>
    <dgm:pt modelId="{5529341A-04BE-4832-ACA5-AFE578FACC0A}" type="pres">
      <dgm:prSet presAssocID="{ED4CCE8F-64B3-4151-95B9-96F6C5832CDF}" presName="composite2" presStyleCnt="0"/>
      <dgm:spPr/>
    </dgm:pt>
    <dgm:pt modelId="{D0475247-6F79-45AC-A17E-81062DAEA489}" type="pres">
      <dgm:prSet presAssocID="{ED4CCE8F-64B3-4151-95B9-96F6C5832CDF}" presName="background2" presStyleLbl="node2" presStyleIdx="1" presStyleCnt="3"/>
      <dgm:spPr/>
    </dgm:pt>
    <dgm:pt modelId="{97F884FE-7AE9-4512-A1F7-F6C3A2941475}" type="pres">
      <dgm:prSet presAssocID="{ED4CCE8F-64B3-4151-95B9-96F6C5832CDF}" presName="text2" presStyleLbl="fgAcc2" presStyleIdx="1" presStyleCnt="3">
        <dgm:presLayoutVars>
          <dgm:chPref val="3"/>
        </dgm:presLayoutVars>
      </dgm:prSet>
      <dgm:spPr/>
    </dgm:pt>
    <dgm:pt modelId="{3FD16F03-6740-4873-8848-159F553DF33C}" type="pres">
      <dgm:prSet presAssocID="{ED4CCE8F-64B3-4151-95B9-96F6C5832CDF}" presName="hierChild3" presStyleCnt="0"/>
      <dgm:spPr/>
    </dgm:pt>
    <dgm:pt modelId="{E73E2404-55D6-4EDF-A176-30F8D39844FF}" type="pres">
      <dgm:prSet presAssocID="{678FD6AE-74BB-4F86-8B9C-D2E3221B2080}" presName="Name10" presStyleLbl="parChTrans1D2" presStyleIdx="2" presStyleCnt="3"/>
      <dgm:spPr/>
    </dgm:pt>
    <dgm:pt modelId="{6EAA2A5B-7C89-404E-8FEA-95C8C1B34317}" type="pres">
      <dgm:prSet presAssocID="{5B2369EE-C61E-4DD6-9CEF-C155A191E884}" presName="hierRoot2" presStyleCnt="0"/>
      <dgm:spPr/>
    </dgm:pt>
    <dgm:pt modelId="{6BA26F40-8BD7-4F1C-9EEF-2D2FF7A1D6B2}" type="pres">
      <dgm:prSet presAssocID="{5B2369EE-C61E-4DD6-9CEF-C155A191E884}" presName="composite2" presStyleCnt="0"/>
      <dgm:spPr/>
    </dgm:pt>
    <dgm:pt modelId="{D987496C-7FAF-4FE8-BD1C-37F338FA79B1}" type="pres">
      <dgm:prSet presAssocID="{5B2369EE-C61E-4DD6-9CEF-C155A191E884}" presName="background2" presStyleLbl="node2" presStyleIdx="2" presStyleCnt="3"/>
      <dgm:spPr/>
    </dgm:pt>
    <dgm:pt modelId="{A3841BC8-F9F0-49F0-BFFB-42741CA04669}" type="pres">
      <dgm:prSet presAssocID="{5B2369EE-C61E-4DD6-9CEF-C155A191E884}" presName="text2" presStyleLbl="fgAcc2" presStyleIdx="2" presStyleCnt="3">
        <dgm:presLayoutVars>
          <dgm:chPref val="3"/>
        </dgm:presLayoutVars>
      </dgm:prSet>
      <dgm:spPr/>
    </dgm:pt>
    <dgm:pt modelId="{D6CB315C-2F73-47CA-ADAA-DC0BA3F9697B}" type="pres">
      <dgm:prSet presAssocID="{5B2369EE-C61E-4DD6-9CEF-C155A191E884}" presName="hierChild3" presStyleCnt="0"/>
      <dgm:spPr/>
    </dgm:pt>
  </dgm:ptLst>
  <dgm:cxnLst>
    <dgm:cxn modelId="{3BDC7526-F792-42B7-AA65-4FB93812D653}" srcId="{7759468E-5D23-4314-8246-AEAFCD293985}" destId="{C84BACE0-9EA0-4ED9-93C0-DDD4217E16A2}" srcOrd="1" destOrd="0" parTransId="{47C783D3-D56C-4C17-92B7-0BD68BAC6EC7}" sibTransId="{3348AC18-01D2-4BBF-8833-75253BED5D9E}"/>
    <dgm:cxn modelId="{F2619029-12A7-4C1B-A9D4-63D63DB5946C}" srcId="{C84BACE0-9EA0-4ED9-93C0-DDD4217E16A2}" destId="{ED4CCE8F-64B3-4151-95B9-96F6C5832CDF}" srcOrd="0" destOrd="0" parTransId="{B28601A3-2606-4ED2-8931-62C8D6612BE4}" sibTransId="{B93DE7CA-DE87-4180-9B71-D9F4C0C108B2}"/>
    <dgm:cxn modelId="{47E22447-CD04-4378-A1AE-0A931B578E8B}" srcId="{7759468E-5D23-4314-8246-AEAFCD293985}" destId="{950EEDD3-E1B4-4855-B905-E27C46E6A0ED}" srcOrd="0" destOrd="0" parTransId="{EBDA5DB9-AC0E-44A5-A6C2-BB361896D1AB}" sibTransId="{C8D4F7BA-9409-41F5-B990-A3F381DC7FE8}"/>
    <dgm:cxn modelId="{64E44F67-B757-4BCF-9B57-888E66763E94}" type="presOf" srcId="{ED4CCE8F-64B3-4151-95B9-96F6C5832CDF}" destId="{97F884FE-7AE9-4512-A1F7-F6C3A2941475}" srcOrd="0" destOrd="0" presId="urn:microsoft.com/office/officeart/2005/8/layout/hierarchy1"/>
    <dgm:cxn modelId="{97CEBE49-B8FB-42C0-892F-4F84DF92B2B9}" srcId="{950EEDD3-E1B4-4855-B905-E27C46E6A0ED}" destId="{BCCCD626-B59E-4AD2-9EA4-ECE789022DD0}" srcOrd="0" destOrd="0" parTransId="{01D668F6-6941-4B20-AB9F-B6F70742DFA3}" sibTransId="{9AEFE804-F094-4F40-9636-356BAA210226}"/>
    <dgm:cxn modelId="{C6A0F76D-018C-4255-95F8-DA536C7FEA5E}" type="presOf" srcId="{B28601A3-2606-4ED2-8931-62C8D6612BE4}" destId="{306E02B1-0F95-4E71-AE51-69E71C4B1A87}" srcOrd="0" destOrd="0" presId="urn:microsoft.com/office/officeart/2005/8/layout/hierarchy1"/>
    <dgm:cxn modelId="{EAE0DE70-0176-4C9A-9154-0817FF18A884}" type="presOf" srcId="{C84BACE0-9EA0-4ED9-93C0-DDD4217E16A2}" destId="{F685CD9A-6143-4323-A252-EE270E043596}" srcOrd="0" destOrd="0" presId="urn:microsoft.com/office/officeart/2005/8/layout/hierarchy1"/>
    <dgm:cxn modelId="{2F677D71-27C2-45BB-B71B-7D661B73DDED}" type="presOf" srcId="{5B2369EE-C61E-4DD6-9CEF-C155A191E884}" destId="{A3841BC8-F9F0-49F0-BFFB-42741CA04669}" srcOrd="0" destOrd="0" presId="urn:microsoft.com/office/officeart/2005/8/layout/hierarchy1"/>
    <dgm:cxn modelId="{26C7FA7F-E988-4C5E-B79C-92655FCC8DAF}" type="presOf" srcId="{BCCCD626-B59E-4AD2-9EA4-ECE789022DD0}" destId="{4B174A71-8774-49AD-B7F2-598D8C8F1FE1}" srcOrd="0" destOrd="0" presId="urn:microsoft.com/office/officeart/2005/8/layout/hierarchy1"/>
    <dgm:cxn modelId="{9BB07588-065A-468F-9E43-8C8529F31E4A}" srcId="{C84BACE0-9EA0-4ED9-93C0-DDD4217E16A2}" destId="{5B2369EE-C61E-4DD6-9CEF-C155A191E884}" srcOrd="1" destOrd="0" parTransId="{678FD6AE-74BB-4F86-8B9C-D2E3221B2080}" sibTransId="{B6172C70-B420-4FA4-900E-C2CC8E26127F}"/>
    <dgm:cxn modelId="{CAE8D8A1-756B-46E7-988E-67C93F68B3BB}" type="presOf" srcId="{7759468E-5D23-4314-8246-AEAFCD293985}" destId="{1E56C350-9D44-4C8A-9B9A-985D57CC1ECB}" srcOrd="0" destOrd="0" presId="urn:microsoft.com/office/officeart/2005/8/layout/hierarchy1"/>
    <dgm:cxn modelId="{EEF1A3B6-B357-4235-B630-70DB987D1678}" type="presOf" srcId="{01D668F6-6941-4B20-AB9F-B6F70742DFA3}" destId="{0519DE0A-4004-41D6-A5AB-8A74597B52C9}" srcOrd="0" destOrd="0" presId="urn:microsoft.com/office/officeart/2005/8/layout/hierarchy1"/>
    <dgm:cxn modelId="{18BC54D4-E8E5-4D4E-A2F2-5AA801A9293B}" type="presOf" srcId="{950EEDD3-E1B4-4855-B905-E27C46E6A0ED}" destId="{951B9B2B-5D21-4D40-89C3-93DFAAA432E7}" srcOrd="0" destOrd="0" presId="urn:microsoft.com/office/officeart/2005/8/layout/hierarchy1"/>
    <dgm:cxn modelId="{4DB121DE-9ECC-4A7F-9ED2-FA0079C8DF17}" type="presOf" srcId="{678FD6AE-74BB-4F86-8B9C-D2E3221B2080}" destId="{E73E2404-55D6-4EDF-A176-30F8D39844FF}" srcOrd="0" destOrd="0" presId="urn:microsoft.com/office/officeart/2005/8/layout/hierarchy1"/>
    <dgm:cxn modelId="{C81BCC80-444F-45D5-A460-E1F1CF177172}" type="presParOf" srcId="{1E56C350-9D44-4C8A-9B9A-985D57CC1ECB}" destId="{18219CF8-0CB2-444A-AFF6-131571169A27}" srcOrd="0" destOrd="0" presId="urn:microsoft.com/office/officeart/2005/8/layout/hierarchy1"/>
    <dgm:cxn modelId="{282DF16D-F0F0-4C44-AD0E-2E26F48B0682}" type="presParOf" srcId="{18219CF8-0CB2-444A-AFF6-131571169A27}" destId="{EE42E891-FDB4-479A-9550-02CE1371648F}" srcOrd="0" destOrd="0" presId="urn:microsoft.com/office/officeart/2005/8/layout/hierarchy1"/>
    <dgm:cxn modelId="{B9A79924-3DE5-4FA6-86AC-326078D63747}" type="presParOf" srcId="{EE42E891-FDB4-479A-9550-02CE1371648F}" destId="{FDA6138D-FA74-42A2-9487-4AB9399B0141}" srcOrd="0" destOrd="0" presId="urn:microsoft.com/office/officeart/2005/8/layout/hierarchy1"/>
    <dgm:cxn modelId="{43D8DC7B-1ABA-41F9-A786-3C564CCC728B}" type="presParOf" srcId="{EE42E891-FDB4-479A-9550-02CE1371648F}" destId="{951B9B2B-5D21-4D40-89C3-93DFAAA432E7}" srcOrd="1" destOrd="0" presId="urn:microsoft.com/office/officeart/2005/8/layout/hierarchy1"/>
    <dgm:cxn modelId="{44A81A1E-AD29-458A-9456-233BCF6FC918}" type="presParOf" srcId="{18219CF8-0CB2-444A-AFF6-131571169A27}" destId="{8BC83E71-CE49-4176-8622-1F1733B9DCDF}" srcOrd="1" destOrd="0" presId="urn:microsoft.com/office/officeart/2005/8/layout/hierarchy1"/>
    <dgm:cxn modelId="{06F7F367-F845-47AB-955A-4C87BE5C62E3}" type="presParOf" srcId="{8BC83E71-CE49-4176-8622-1F1733B9DCDF}" destId="{0519DE0A-4004-41D6-A5AB-8A74597B52C9}" srcOrd="0" destOrd="0" presId="urn:microsoft.com/office/officeart/2005/8/layout/hierarchy1"/>
    <dgm:cxn modelId="{011999B8-A9AB-4330-8747-B64218370F45}" type="presParOf" srcId="{8BC83E71-CE49-4176-8622-1F1733B9DCDF}" destId="{8998C770-1060-4F1E-899D-66BC04EE30CE}" srcOrd="1" destOrd="0" presId="urn:microsoft.com/office/officeart/2005/8/layout/hierarchy1"/>
    <dgm:cxn modelId="{E93CA9C2-D0B9-4EF1-A35B-A1B3E0957D0A}" type="presParOf" srcId="{8998C770-1060-4F1E-899D-66BC04EE30CE}" destId="{C1B6056B-5048-48AC-98DE-09FB5BDF7CF3}" srcOrd="0" destOrd="0" presId="urn:microsoft.com/office/officeart/2005/8/layout/hierarchy1"/>
    <dgm:cxn modelId="{8D039C43-71C9-4E48-A7DE-B1AF355EEBFD}" type="presParOf" srcId="{C1B6056B-5048-48AC-98DE-09FB5BDF7CF3}" destId="{BFB93D1C-DF73-40BF-AF99-D62199BE1530}" srcOrd="0" destOrd="0" presId="urn:microsoft.com/office/officeart/2005/8/layout/hierarchy1"/>
    <dgm:cxn modelId="{A4B4458F-A0E3-4F9D-A6AC-47DA9B1260F7}" type="presParOf" srcId="{C1B6056B-5048-48AC-98DE-09FB5BDF7CF3}" destId="{4B174A71-8774-49AD-B7F2-598D8C8F1FE1}" srcOrd="1" destOrd="0" presId="urn:microsoft.com/office/officeart/2005/8/layout/hierarchy1"/>
    <dgm:cxn modelId="{561EEA6C-0F4B-496C-8CBA-BB0E5BD5EF5E}" type="presParOf" srcId="{8998C770-1060-4F1E-899D-66BC04EE30CE}" destId="{3561F19F-F456-4D47-9162-9468BCDE23AB}" srcOrd="1" destOrd="0" presId="urn:microsoft.com/office/officeart/2005/8/layout/hierarchy1"/>
    <dgm:cxn modelId="{ECF53F2A-3DA7-482C-86D1-EA58005BB0A0}" type="presParOf" srcId="{1E56C350-9D44-4C8A-9B9A-985D57CC1ECB}" destId="{7B48BB23-1DF6-4678-9022-24AE4063B46B}" srcOrd="1" destOrd="0" presId="urn:microsoft.com/office/officeart/2005/8/layout/hierarchy1"/>
    <dgm:cxn modelId="{7B4EB79E-4D07-4D81-A30C-EFD0C9F3220F}" type="presParOf" srcId="{7B48BB23-1DF6-4678-9022-24AE4063B46B}" destId="{58B1D632-6E9C-4480-BF23-FAE65BDEB155}" srcOrd="0" destOrd="0" presId="urn:microsoft.com/office/officeart/2005/8/layout/hierarchy1"/>
    <dgm:cxn modelId="{DEF91A35-84BD-46A8-8679-B12D19C6A7A0}" type="presParOf" srcId="{58B1D632-6E9C-4480-BF23-FAE65BDEB155}" destId="{BDC84B8F-F99B-4E0E-B949-8592B72A3AF6}" srcOrd="0" destOrd="0" presId="urn:microsoft.com/office/officeart/2005/8/layout/hierarchy1"/>
    <dgm:cxn modelId="{161326CC-17F8-4725-B7E3-0E86487E00BA}" type="presParOf" srcId="{58B1D632-6E9C-4480-BF23-FAE65BDEB155}" destId="{F685CD9A-6143-4323-A252-EE270E043596}" srcOrd="1" destOrd="0" presId="urn:microsoft.com/office/officeart/2005/8/layout/hierarchy1"/>
    <dgm:cxn modelId="{5614E132-C2B1-48A3-A6A9-D911122E1F9E}" type="presParOf" srcId="{7B48BB23-1DF6-4678-9022-24AE4063B46B}" destId="{8CAFA31A-39D3-44D9-B325-834C75C4E5AF}" srcOrd="1" destOrd="0" presId="urn:microsoft.com/office/officeart/2005/8/layout/hierarchy1"/>
    <dgm:cxn modelId="{426EF114-E11A-4DEF-B34A-2050032F8E13}" type="presParOf" srcId="{8CAFA31A-39D3-44D9-B325-834C75C4E5AF}" destId="{306E02B1-0F95-4E71-AE51-69E71C4B1A87}" srcOrd="0" destOrd="0" presId="urn:microsoft.com/office/officeart/2005/8/layout/hierarchy1"/>
    <dgm:cxn modelId="{A1E22A81-EC81-4A69-B124-009F422E1D58}" type="presParOf" srcId="{8CAFA31A-39D3-44D9-B325-834C75C4E5AF}" destId="{B9A66B83-D32B-482A-86D2-181478EE3F62}" srcOrd="1" destOrd="0" presId="urn:microsoft.com/office/officeart/2005/8/layout/hierarchy1"/>
    <dgm:cxn modelId="{7EA72032-FE36-468E-94D6-5CD758940F62}" type="presParOf" srcId="{B9A66B83-D32B-482A-86D2-181478EE3F62}" destId="{5529341A-04BE-4832-ACA5-AFE578FACC0A}" srcOrd="0" destOrd="0" presId="urn:microsoft.com/office/officeart/2005/8/layout/hierarchy1"/>
    <dgm:cxn modelId="{23B386A0-4DFC-4AD4-A8C2-3E8922FD1362}" type="presParOf" srcId="{5529341A-04BE-4832-ACA5-AFE578FACC0A}" destId="{D0475247-6F79-45AC-A17E-81062DAEA489}" srcOrd="0" destOrd="0" presId="urn:microsoft.com/office/officeart/2005/8/layout/hierarchy1"/>
    <dgm:cxn modelId="{89821FD8-E917-4A4F-8102-196EAD98A427}" type="presParOf" srcId="{5529341A-04BE-4832-ACA5-AFE578FACC0A}" destId="{97F884FE-7AE9-4512-A1F7-F6C3A2941475}" srcOrd="1" destOrd="0" presId="urn:microsoft.com/office/officeart/2005/8/layout/hierarchy1"/>
    <dgm:cxn modelId="{C89873B2-F3AF-4AB1-A7C8-F4065EB84B48}" type="presParOf" srcId="{B9A66B83-D32B-482A-86D2-181478EE3F62}" destId="{3FD16F03-6740-4873-8848-159F553DF33C}" srcOrd="1" destOrd="0" presId="urn:microsoft.com/office/officeart/2005/8/layout/hierarchy1"/>
    <dgm:cxn modelId="{5613034C-9A84-4800-A8F0-11EFFA98D084}" type="presParOf" srcId="{8CAFA31A-39D3-44D9-B325-834C75C4E5AF}" destId="{E73E2404-55D6-4EDF-A176-30F8D39844FF}" srcOrd="2" destOrd="0" presId="urn:microsoft.com/office/officeart/2005/8/layout/hierarchy1"/>
    <dgm:cxn modelId="{5A9D1AC0-5237-4D36-9879-967A95746306}" type="presParOf" srcId="{8CAFA31A-39D3-44D9-B325-834C75C4E5AF}" destId="{6EAA2A5B-7C89-404E-8FEA-95C8C1B34317}" srcOrd="3" destOrd="0" presId="urn:microsoft.com/office/officeart/2005/8/layout/hierarchy1"/>
    <dgm:cxn modelId="{14DE95A3-4EAF-4ADE-B338-481A85BAA875}" type="presParOf" srcId="{6EAA2A5B-7C89-404E-8FEA-95C8C1B34317}" destId="{6BA26F40-8BD7-4F1C-9EEF-2D2FF7A1D6B2}" srcOrd="0" destOrd="0" presId="urn:microsoft.com/office/officeart/2005/8/layout/hierarchy1"/>
    <dgm:cxn modelId="{960E590C-9D61-4507-A0A6-871596641599}" type="presParOf" srcId="{6BA26F40-8BD7-4F1C-9EEF-2D2FF7A1D6B2}" destId="{D987496C-7FAF-4FE8-BD1C-37F338FA79B1}" srcOrd="0" destOrd="0" presId="urn:microsoft.com/office/officeart/2005/8/layout/hierarchy1"/>
    <dgm:cxn modelId="{B34A26C8-4163-40F9-AEED-D939BF2367D5}" type="presParOf" srcId="{6BA26F40-8BD7-4F1C-9EEF-2D2FF7A1D6B2}" destId="{A3841BC8-F9F0-49F0-BFFB-42741CA04669}" srcOrd="1" destOrd="0" presId="urn:microsoft.com/office/officeart/2005/8/layout/hierarchy1"/>
    <dgm:cxn modelId="{5A74F471-ABBE-4531-9182-9C1F3308D45B}" type="presParOf" srcId="{6EAA2A5B-7C89-404E-8FEA-95C8C1B34317}" destId="{D6CB315C-2F73-47CA-ADAA-DC0BA3F969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E2404-55D6-4EDF-A176-30F8D39844FF}">
      <dsp:nvSpPr>
        <dsp:cNvPr id="0" name=""/>
        <dsp:cNvSpPr/>
      </dsp:nvSpPr>
      <dsp:spPr>
        <a:xfrm>
          <a:off x="6173357" y="1560030"/>
          <a:ext cx="1500719" cy="71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10"/>
              </a:lnTo>
              <a:lnTo>
                <a:pt x="1500719" y="486710"/>
              </a:lnTo>
              <a:lnTo>
                <a:pt x="1500719" y="7142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E02B1-0F95-4E71-AE51-69E71C4B1A87}">
      <dsp:nvSpPr>
        <dsp:cNvPr id="0" name=""/>
        <dsp:cNvSpPr/>
      </dsp:nvSpPr>
      <dsp:spPr>
        <a:xfrm>
          <a:off x="4672637" y="1560030"/>
          <a:ext cx="1500719" cy="714206"/>
        </a:xfrm>
        <a:custGeom>
          <a:avLst/>
          <a:gdLst/>
          <a:ahLst/>
          <a:cxnLst/>
          <a:rect l="0" t="0" r="0" b="0"/>
          <a:pathLst>
            <a:path>
              <a:moveTo>
                <a:pt x="1500719" y="0"/>
              </a:moveTo>
              <a:lnTo>
                <a:pt x="1500719" y="486710"/>
              </a:lnTo>
              <a:lnTo>
                <a:pt x="0" y="486710"/>
              </a:lnTo>
              <a:lnTo>
                <a:pt x="0" y="7142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9DE0A-4004-41D6-A5AB-8A74597B52C9}">
      <dsp:nvSpPr>
        <dsp:cNvPr id="0" name=""/>
        <dsp:cNvSpPr/>
      </dsp:nvSpPr>
      <dsp:spPr>
        <a:xfrm>
          <a:off x="1625477" y="1560030"/>
          <a:ext cx="91440" cy="71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420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6138D-FA74-42A2-9487-4AB9399B0141}">
      <dsp:nvSpPr>
        <dsp:cNvPr id="0" name=""/>
        <dsp:cNvSpPr/>
      </dsp:nvSpPr>
      <dsp:spPr>
        <a:xfrm>
          <a:off x="44333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B9B2B-5D21-4D40-89C3-93DFAAA432E7}">
      <dsp:nvSpPr>
        <dsp:cNvPr id="0" name=""/>
        <dsp:cNvSpPr/>
      </dsp:nvSpPr>
      <dsp:spPr>
        <a:xfrm>
          <a:off x="71619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Short Version</a:t>
          </a:r>
        </a:p>
      </dsp:txBody>
      <dsp:txXfrm>
        <a:off x="761866" y="305534"/>
        <a:ext cx="2364377" cy="1468038"/>
      </dsp:txXfrm>
    </dsp:sp>
    <dsp:sp modelId="{BFB93D1C-DF73-40BF-AF99-D62199BE1530}">
      <dsp:nvSpPr>
        <dsp:cNvPr id="0" name=""/>
        <dsp:cNvSpPr/>
      </dsp:nvSpPr>
      <dsp:spPr>
        <a:xfrm>
          <a:off x="44333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4A71-8774-49AD-B7F2-598D8C8F1FE1}">
      <dsp:nvSpPr>
        <dsp:cNvPr id="0" name=""/>
        <dsp:cNvSpPr/>
      </dsp:nvSpPr>
      <dsp:spPr>
        <a:xfrm>
          <a:off x="71619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measurement of customer dissatisfaction with or need for the system</a:t>
          </a:r>
        </a:p>
      </dsp:txBody>
      <dsp:txXfrm>
        <a:off x="761866" y="2579124"/>
        <a:ext cx="2364377" cy="1468038"/>
      </dsp:txXfrm>
    </dsp:sp>
    <dsp:sp modelId="{BDC84B8F-F99B-4E0E-B949-8592B72A3AF6}">
      <dsp:nvSpPr>
        <dsp:cNvPr id="0" name=""/>
        <dsp:cNvSpPr/>
      </dsp:nvSpPr>
      <dsp:spPr>
        <a:xfrm>
          <a:off x="4945495" y="645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5CD9A-6143-4323-A252-EE270E043596}">
      <dsp:nvSpPr>
        <dsp:cNvPr id="0" name=""/>
        <dsp:cNvSpPr/>
      </dsp:nvSpPr>
      <dsp:spPr>
        <a:xfrm>
          <a:off x="5218353" y="25986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Why Measure?</a:t>
          </a:r>
        </a:p>
      </dsp:txBody>
      <dsp:txXfrm>
        <a:off x="5264026" y="305534"/>
        <a:ext cx="2364377" cy="1468038"/>
      </dsp:txXfrm>
    </dsp:sp>
    <dsp:sp modelId="{D0475247-6F79-45AC-A17E-81062DAEA489}">
      <dsp:nvSpPr>
        <dsp:cNvPr id="0" name=""/>
        <dsp:cNvSpPr/>
      </dsp:nvSpPr>
      <dsp:spPr>
        <a:xfrm>
          <a:off x="344477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884FE-7AE9-4512-A1F7-F6C3A2941475}">
      <dsp:nvSpPr>
        <dsp:cNvPr id="0" name=""/>
        <dsp:cNvSpPr/>
      </dsp:nvSpPr>
      <dsp:spPr>
        <a:xfrm>
          <a:off x="371763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Attrition measures customer dissatisfaction which, for the most part, is company caused.</a:t>
          </a:r>
        </a:p>
      </dsp:txBody>
      <dsp:txXfrm>
        <a:off x="3763306" y="2579124"/>
        <a:ext cx="2364377" cy="1468038"/>
      </dsp:txXfrm>
    </dsp:sp>
    <dsp:sp modelId="{D987496C-7FAF-4FE8-BD1C-37F338FA79B1}">
      <dsp:nvSpPr>
        <dsp:cNvPr id="0" name=""/>
        <dsp:cNvSpPr/>
      </dsp:nvSpPr>
      <dsp:spPr>
        <a:xfrm>
          <a:off x="6446215" y="2274236"/>
          <a:ext cx="2455723" cy="155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41BC8-F9F0-49F0-BFFB-42741CA04669}">
      <dsp:nvSpPr>
        <dsp:cNvPr id="0" name=""/>
        <dsp:cNvSpPr/>
      </dsp:nvSpPr>
      <dsp:spPr>
        <a:xfrm>
          <a:off x="6719073" y="2533451"/>
          <a:ext cx="2455723" cy="1559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Attrition Tracking Process should be managed to identify, focus on, and rectify those causes within each organization.</a:t>
          </a:r>
        </a:p>
      </dsp:txBody>
      <dsp:txXfrm>
        <a:off x="6764746" y="2579124"/>
        <a:ext cx="2364377" cy="146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B3C1F-BEFC-E685-5EEE-83BE4CC84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3600" y="132656"/>
            <a:ext cx="1673968" cy="1035139"/>
          </a:xfrm>
          <a:prstGeom prst="rect">
            <a:avLst/>
          </a:prstGeom>
        </p:spPr>
      </p:pic>
      <p:pic>
        <p:nvPicPr>
          <p:cNvPr id="6" name="Picture 5" descr="A red and green flowers and leaves&#10;&#10;Description automatically generated">
            <a:extLst>
              <a:ext uri="{FF2B5EF4-FFF2-40B4-BE49-F238E27FC236}">
                <a16:creationId xmlns:a16="http://schemas.microsoft.com/office/drawing/2014/main" id="{30B8FF03-50AF-1985-4EFA-377BDA594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7593" y="152602"/>
            <a:ext cx="2217717" cy="17845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3" y="858982"/>
            <a:ext cx="1042100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>
            <a:off x="0" y="-8467"/>
            <a:ext cx="12192000" cy="6866468"/>
            <a:chOff x="0" y="-8467"/>
            <a:chExt cx="12192000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1671639"/>
              <a:ext cx="591785" cy="5186362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1189165"/>
            <a:ext cx="8596668" cy="875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88450" y="62480"/>
            <a:ext cx="1673968" cy="10351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229392"/>
            <a:ext cx="1787655" cy="440578"/>
          </a:xfrm>
          <a:prstGeom prst="rect">
            <a:avLst/>
          </a:prstGeom>
        </p:spPr>
      </p:pic>
      <p:pic>
        <p:nvPicPr>
          <p:cNvPr id="11" name="Picture 10" descr="A red and green flowers and leaves&#10;&#10;Description automatically generated">
            <a:extLst>
              <a:ext uri="{FF2B5EF4-FFF2-40B4-BE49-F238E27FC236}">
                <a16:creationId xmlns:a16="http://schemas.microsoft.com/office/drawing/2014/main" id="{309842B8-9B9A-043C-751F-B85C716245D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07593" y="152602"/>
            <a:ext cx="2217717" cy="17845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5" r:id="rId5"/>
    <p:sldLayoutId id="214748366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://www.csaaint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1662" y="3199217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Continuing to Develop Meaningful Trends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865" y="1318840"/>
            <a:ext cx="5799665" cy="3345926"/>
          </a:xfrm>
        </p:spPr>
        <p:txBody>
          <a:bodyPr anchor="ctr">
            <a:normAutofit/>
          </a:bodyPr>
          <a:lstStyle/>
          <a:p>
            <a:pPr algn="l"/>
            <a:r>
              <a:rPr lang="en-US" sz="6000" dirty="0"/>
              <a:t>Attrition Measurement</a:t>
            </a:r>
            <a:br>
              <a:rPr lang="en-US" sz="6000" dirty="0"/>
            </a:br>
            <a:r>
              <a:rPr lang="en-US" sz="6000" dirty="0"/>
              <a:t>Update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499E6-B35A-4E10-8ABE-B22757B4A179}"/>
              </a:ext>
            </a:extLst>
          </p:cNvPr>
          <p:cNvSpPr txBox="1"/>
          <p:nvPr/>
        </p:nvSpPr>
        <p:spPr>
          <a:xfrm>
            <a:off x="4565496" y="5242285"/>
            <a:ext cx="31876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Prepared By: 	  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TRG Associates, Inc.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860-395-0548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3B7C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000" dirty="0">
              <a:solidFill>
                <a:srgbClr val="63B7C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45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499823"/>
            <a:ext cx="11214100" cy="590931"/>
          </a:xfrm>
        </p:spPr>
        <p:txBody>
          <a:bodyPr>
            <a:noAutofit/>
          </a:bodyPr>
          <a:lstStyle/>
          <a:p>
            <a:r>
              <a:rPr lang="en-US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95117"/>
              </p:ext>
            </p:extLst>
          </p:nvPr>
        </p:nvGraphicFramePr>
        <p:xfrm>
          <a:off x="687325" y="1349828"/>
          <a:ext cx="10778963" cy="46787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91589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457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7885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0963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47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403,929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   280,051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4,628,258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1,316,603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1,491,048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8,756,493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6,456,098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5,519,824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20,150,682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22,988,107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23,991,954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40,291,225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672,625,116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</a:t>
                      </a:r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752,840,591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</a:t>
                      </a:r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769,915,742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660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784,123,467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843,742,400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60B1E7-AE5E-48BD-BFEC-622565CD38E4}"/>
              </a:ext>
            </a:extLst>
          </p:cNvPr>
          <p:cNvSpPr txBox="1"/>
          <p:nvPr/>
        </p:nvSpPr>
        <p:spPr>
          <a:xfrm>
            <a:off x="1038639" y="5988845"/>
            <a:ext cx="972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  <a:ea typeface="Arial Unicode MS" panose="020B0604020202020204"/>
              </a:rPr>
              <a:t>*Includes branches of companies reflected by RMR size/Attrition if provided</a:t>
            </a:r>
          </a:p>
        </p:txBody>
      </p:sp>
    </p:spTree>
    <p:extLst>
      <p:ext uri="{BB962C8B-B14F-4D97-AF65-F5344CB8AC3E}">
        <p14:creationId xmlns:p14="http://schemas.microsoft.com/office/powerpoint/2010/main" val="33736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34100"/>
              </p:ext>
            </p:extLst>
          </p:nvPr>
        </p:nvGraphicFramePr>
        <p:xfrm>
          <a:off x="647162" y="2179782"/>
          <a:ext cx="10758647" cy="290731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0039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2353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00397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564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Customer 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2020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2021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2022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142,345,396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198,822,624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  91,908,172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302,173,068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237,422,728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505,837,681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259,271,389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347,878,115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245,996,547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6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784,123,467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  843,742,400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90931"/>
          </a:xfrm>
        </p:spPr>
        <p:txBody>
          <a:bodyPr>
            <a:noAutofit/>
          </a:bodyPr>
          <a:lstStyle/>
          <a:p>
            <a:r>
              <a:rPr lang="en-US" dirty="0"/>
              <a:t>Annual Trend Dollars of RMR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65610"/>
              </p:ext>
            </p:extLst>
          </p:nvPr>
        </p:nvGraphicFramePr>
        <p:xfrm>
          <a:off x="507094" y="2121882"/>
          <a:ext cx="11155677" cy="2707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1599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76427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81599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769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2020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2021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2022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Residential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517,985,056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      572,848,961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616,703,141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Commercial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185,804,797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       </a:t>
                      </a:r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211,274,506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227,039,259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Total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                      784,123,467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843,742,400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66" y="472524"/>
            <a:ext cx="11214100" cy="507831"/>
          </a:xfrm>
        </p:spPr>
        <p:txBody>
          <a:bodyPr>
            <a:noAutofit/>
          </a:bodyPr>
          <a:lstStyle/>
          <a:p>
            <a:r>
              <a:rPr lang="en-US" sz="4000" dirty="0"/>
              <a:t>Attrition Update through Year End 2022</a:t>
            </a:r>
            <a:br>
              <a:rPr lang="en-US" sz="4000" dirty="0"/>
            </a:br>
            <a:endParaRPr lang="en-US" sz="4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75798"/>
              </p:ext>
            </p:extLst>
          </p:nvPr>
        </p:nvGraphicFramePr>
        <p:xfrm>
          <a:off x="548617" y="1466442"/>
          <a:ext cx="10972798" cy="448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Region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Northeast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12.99%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10.86%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14.16%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12.65%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12.52%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10.27%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Southeast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14.35%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11.66%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12.39%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10.92%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Midwest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13.53%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11.30%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12.51%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11.05%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14.02%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11.67%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Southwest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14.80%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13.82%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12.34%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13.69%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11.50%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West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11.22%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13.03%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11.44%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13.62%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11.08%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International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15.17%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13.54%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12.89%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11.02%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12.61%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10.42%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76730"/>
            <a:ext cx="11214100" cy="507831"/>
          </a:xfrm>
        </p:spPr>
        <p:txBody>
          <a:bodyPr>
            <a:noAutofit/>
          </a:bodyPr>
          <a:lstStyle/>
          <a:p>
            <a:r>
              <a:rPr lang="en-US" sz="4000" dirty="0"/>
              <a:t>Attrition Update through Year End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48602"/>
              </p:ext>
            </p:extLst>
          </p:nvPr>
        </p:nvGraphicFramePr>
        <p:xfrm>
          <a:off x="482602" y="1658983"/>
          <a:ext cx="10972798" cy="3931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Co.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3-50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11.26%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13.27%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5.61%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4.98%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51-100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8.42%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7.03%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8.41%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7.09%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7.59%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6.57%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101-200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12.24%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10.78%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9.74%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9.84%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8.22%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201-500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9.73%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8.33%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8.34%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11.61%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9.83%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500+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11.70%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12.10%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13.67%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11.26%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60" y="96232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Company Size</a:t>
            </a:r>
            <a:br>
              <a:rPr lang="en-US" sz="3400" dirty="0"/>
            </a:br>
            <a:r>
              <a:rPr lang="en-US" sz="3400" dirty="0"/>
              <a:t>10 Year Profile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35398"/>
              </p:ext>
            </p:extLst>
          </p:nvPr>
        </p:nvGraphicFramePr>
        <p:xfrm>
          <a:off x="1439695" y="2133126"/>
          <a:ext cx="8463062" cy="430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73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387394"/>
            <a:ext cx="11214100" cy="507831"/>
          </a:xfrm>
        </p:spPr>
        <p:txBody>
          <a:bodyPr>
            <a:noAutofit/>
          </a:bodyPr>
          <a:lstStyle/>
          <a:p>
            <a:r>
              <a:rPr lang="en-US" dirty="0"/>
              <a:t>Attrition Update through Year End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270883"/>
              </p:ext>
            </p:extLst>
          </p:nvPr>
        </p:nvGraphicFramePr>
        <p:xfrm>
          <a:off x="482602" y="2243456"/>
          <a:ext cx="10972798" cy="2834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Dealer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15.42%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15.35%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14.33%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15.31%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>
                          <a:effectLst/>
                          <a:latin typeface="+mj-lt"/>
                          <a:cs typeface="Arial" panose="020B0604020202020204" pitchFamily="34" charset="0"/>
                        </a:rPr>
                        <a:t>13.02%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Traditional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12.79%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10.37%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11.47%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9.87%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>
                          <a:effectLst/>
                          <a:latin typeface="+mj-lt"/>
                          <a:cs typeface="Arial" panose="020B0604020202020204" pitchFamily="34" charset="0"/>
                        </a:rPr>
                        <a:t>12.74%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>
                          <a:effectLst/>
                          <a:latin typeface="+mj-lt"/>
                          <a:cs typeface="Arial" panose="020B0604020202020204" pitchFamily="34" charset="0"/>
                        </a:rPr>
                        <a:t>10.54%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Mass Market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12.51%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>
                          <a:effectLst/>
                          <a:latin typeface="+mj-lt"/>
                          <a:cs typeface="Arial" panose="020B0604020202020204" pitchFamily="34" charset="0"/>
                        </a:rPr>
                        <a:t>13.97%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11.32%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117" y="686176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Origination Source</a:t>
            </a:r>
            <a:br>
              <a:rPr lang="en-US" sz="3400" dirty="0"/>
            </a:br>
            <a:r>
              <a:rPr lang="en-US" sz="3400" dirty="0"/>
              <a:t>10 Year Profile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675412"/>
              </p:ext>
            </p:extLst>
          </p:nvPr>
        </p:nvGraphicFramePr>
        <p:xfrm>
          <a:off x="1182758" y="1782492"/>
          <a:ext cx="9064486" cy="45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334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831447"/>
            <a:ext cx="11214100" cy="507831"/>
          </a:xfrm>
        </p:spPr>
        <p:txBody>
          <a:bodyPr>
            <a:noAutofit/>
          </a:bodyPr>
          <a:lstStyle/>
          <a:p>
            <a:r>
              <a:rPr lang="en-US" dirty="0"/>
              <a:t>Attrition Update through Year End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23788"/>
              </p:ext>
            </p:extLst>
          </p:nvPr>
        </p:nvGraphicFramePr>
        <p:xfrm>
          <a:off x="438150" y="2534874"/>
          <a:ext cx="10972798" cy="25374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Customer Type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Residential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12.12%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12.95%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14.09%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11.76%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Commercial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12.28%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10.20%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10.02%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9.07%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9ED9388-6B8B-44A1-825F-3FF43662090C}"/>
              </a:ext>
            </a:extLst>
          </p:cNvPr>
          <p:cNvSpPr txBox="1">
            <a:spLocks/>
          </p:cNvSpPr>
          <p:nvPr/>
        </p:nvSpPr>
        <p:spPr>
          <a:xfrm>
            <a:off x="803295" y="410816"/>
            <a:ext cx="103519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Residential vs. Commercial </a:t>
            </a:r>
          </a:p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masis MT Pro Black" panose="02040A04050005020304" pitchFamily="18" charset="0"/>
              </a:rPr>
              <a:t>10 Year Profile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9629"/>
              </p:ext>
            </p:extLst>
          </p:nvPr>
        </p:nvGraphicFramePr>
        <p:xfrm>
          <a:off x="1196784" y="1710986"/>
          <a:ext cx="7882668" cy="2140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95785"/>
              </p:ext>
            </p:extLst>
          </p:nvPr>
        </p:nvGraphicFramePr>
        <p:xfrm>
          <a:off x="1468877" y="3851072"/>
          <a:ext cx="7743217" cy="2794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81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2A1125-BEEF-4B06-B7A6-5C89AFBF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1AF29A-C02E-4F6E-AE31-4D61F939D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4803267-175B-4586-A120-09F386B97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BABC1E8-E41A-4E3D-AF3C-A0DE1238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37" y="1123527"/>
            <a:ext cx="6139735" cy="46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A93265-D1B1-4AB4-94CF-C9C5ADAA8466}"/>
              </a:ext>
            </a:extLst>
          </p:cNvPr>
          <p:cNvSpPr txBox="1"/>
          <p:nvPr/>
        </p:nvSpPr>
        <p:spPr>
          <a:xfrm>
            <a:off x="8271376" y="2764261"/>
            <a:ext cx="2367181" cy="233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Due Diligence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Acquisition Planning 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Seeking Debt &amp; Equity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Operations Analysis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Business Valuations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Expert Witness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Customer Surveys </a:t>
            </a:r>
          </a:p>
          <a:p>
            <a:pPr marL="220028" indent="-220028" defTabSz="3520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86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Social Media Assessment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7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15" y="395359"/>
            <a:ext cx="8596668" cy="1320800"/>
          </a:xfrm>
        </p:spPr>
        <p:txBody>
          <a:bodyPr/>
          <a:lstStyle/>
          <a:p>
            <a:r>
              <a:rPr lang="en-US" dirty="0"/>
              <a:t>Reason Code Analysis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88570"/>
              </p:ext>
            </p:extLst>
          </p:nvPr>
        </p:nvGraphicFramePr>
        <p:xfrm>
          <a:off x="791029" y="1339562"/>
          <a:ext cx="9463318" cy="464181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841238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40552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2019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Collection/Non-Payment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14.15%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DotumChe" panose="020B0609000101010101" pitchFamily="49" charset="-127"/>
                        </a:rPr>
                        <a:t>10.60%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DotumChe" panose="020B0609000101010101" pitchFamily="49" charset="-127"/>
                        </a:rPr>
                        <a:t>12.34%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11.68%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Moved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39.04%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DotumChe" panose="020B0609000101010101" pitchFamily="49" charset="-127"/>
                        </a:rPr>
                        <a:t>33.77%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40.57%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40.08%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Poor Service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1.85%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DotumChe" panose="020B0609000101010101" pitchFamily="49" charset="-127"/>
                        </a:rPr>
                        <a:t>2.67%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3.58%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3.21%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Lost to Competition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9.31%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17.80%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11.36%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12.29%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No Longer Using System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17.69%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12.84%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14.97%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14.30%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Sold/Out of Business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4.85%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9.03%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7.11%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9.43%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Financial Difficulties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4.34%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5.63%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4.85%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4.14%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Property Abandoned/Vacant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0.01%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0.40%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0.04%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0.07%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End of Contract Term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0.04%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0.72%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0.42%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0.46%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Deceased/Rest home	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0.11%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0.91%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0.93%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0.88%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527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PI Rescinded/RMR Reduction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5.90%</a:t>
                      </a:r>
                      <a:endParaRPr lang="en-US" sz="18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DotumChe" panose="020B0503020000020004" pitchFamily="49" charset="-127"/>
                        </a:rPr>
                        <a:t>4.55%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2.12%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2.23%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337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2G/3G/4G Transition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2.73%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0.74%</a:t>
                      </a:r>
                      <a:endParaRPr lang="en-US" sz="18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1.71%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DotumChe" panose="020B0609000101010101" pitchFamily="49" charset="-127"/>
                          <a:cs typeface="+mn-cs"/>
                        </a:rPr>
                        <a:t>1.22%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40" y="298173"/>
            <a:ext cx="8288032" cy="8168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Top Reasons for Attrition </a:t>
            </a:r>
          </a:p>
        </p:txBody>
      </p:sp>
      <p:graphicFrame>
        <p:nvGraphicFramePr>
          <p:cNvPr id="4" name="Top Reasons for Attrition">
            <a:extLst>
              <a:ext uri="{FF2B5EF4-FFF2-40B4-BE49-F238E27FC236}">
                <a16:creationId xmlns:a16="http://schemas.microsoft.com/office/drawing/2014/main" id="{8723D805-1536-4149-A362-97CF8EEB2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764630"/>
              </p:ext>
            </p:extLst>
          </p:nvPr>
        </p:nvGraphicFramePr>
        <p:xfrm>
          <a:off x="1070043" y="1478605"/>
          <a:ext cx="9614521" cy="508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8071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9" y="596454"/>
            <a:ext cx="9847942" cy="12976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Net Attrition by Reason Code - Top 5 Reasons</a:t>
            </a:r>
            <a:br>
              <a:rPr lang="en-US" sz="3400" dirty="0"/>
            </a:br>
            <a:endParaRPr lang="en-US" sz="3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74049"/>
              </p:ext>
            </p:extLst>
          </p:nvPr>
        </p:nvGraphicFramePr>
        <p:xfrm>
          <a:off x="966327" y="1745305"/>
          <a:ext cx="9539545" cy="484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86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476730"/>
            <a:ext cx="11214100" cy="507831"/>
          </a:xfrm>
        </p:spPr>
        <p:txBody>
          <a:bodyPr>
            <a:noAutofit/>
          </a:bodyPr>
          <a:lstStyle/>
          <a:p>
            <a:r>
              <a:rPr lang="en-US" sz="3600" dirty="0"/>
              <a:t>Attrition Comparison 500+ Co Size 2010/20/21/22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16033"/>
              </p:ext>
            </p:extLst>
          </p:nvPr>
        </p:nvGraphicFramePr>
        <p:xfrm>
          <a:off x="482602" y="1971040"/>
          <a:ext cx="10972798" cy="24251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7695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15416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14961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161510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4257125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1288385658"/>
                    </a:ext>
                  </a:extLst>
                </a:gridCol>
                <a:gridCol w="1197626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10614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58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2020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74748" marR="74748" marT="37374" marB="37374" anchor="ctr" horzOverflow="overflow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2021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74748" marR="74748" marT="37374" marB="37374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Co. Size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Gross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Net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11.41%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8.68%</a:t>
                      </a:r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14.15%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11.70%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13.57%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13.67%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11.26%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61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RMR</a:t>
                      </a:r>
                    </a:p>
                  </a:txBody>
                  <a:tcPr marL="68580" marR="68580" marT="34290" marB="3429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$137,082,802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$672,625,116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$752,840,591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$769,915,742 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 Nova Cond" panose="020B0506020202020204" pitchFamily="34" charset="0"/>
                        </a:rPr>
                        <a:t>             769,915,742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311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9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FE7B-C6B7-B86B-1649-6047F334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868" y="2181944"/>
            <a:ext cx="10421005" cy="1320800"/>
          </a:xfrm>
        </p:spPr>
        <p:txBody>
          <a:bodyPr/>
          <a:lstStyle/>
          <a:p>
            <a:r>
              <a:rPr lang="en-US" dirty="0"/>
              <a:t>PERS  Attrition</a:t>
            </a:r>
          </a:p>
        </p:txBody>
      </p:sp>
    </p:spTree>
    <p:extLst>
      <p:ext uri="{BB962C8B-B14F-4D97-AF65-F5344CB8AC3E}">
        <p14:creationId xmlns:p14="http://schemas.microsoft.com/office/powerpoint/2010/main" val="214526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805095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PERS Attrition Profile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420A7B-3A29-4A88-ADE1-0BA70B9BE759}"/>
              </a:ext>
            </a:extLst>
          </p:cNvPr>
          <p:cNvSpPr txBox="1"/>
          <p:nvPr/>
        </p:nvSpPr>
        <p:spPr>
          <a:xfrm>
            <a:off x="788304" y="2405916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masis MT Pro" panose="02040504050005020304" pitchFamily="18" charset="0"/>
              </a:rPr>
              <a:t>Sources: Published Attrition metrics, company and PERS Central Station interviews and PERS transaction presentations/analysis.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4A9A034-96A1-4BED-8832-AC15AC693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35781"/>
              </p:ext>
            </p:extLst>
          </p:nvPr>
        </p:nvGraphicFramePr>
        <p:xfrm>
          <a:off x="5125686" y="1388821"/>
          <a:ext cx="5911634" cy="3713581"/>
        </p:xfrm>
        <a:graphic>
          <a:graphicData uri="http://schemas.openxmlformats.org/drawingml/2006/table">
            <a:tbl>
              <a:tblPr firstRow="1" bandRow="1">
                <a:noFill/>
                <a:tableStyleId>{E269D01E-BC32-4049-B463-5C60D7B0CCD2}</a:tableStyleId>
              </a:tblPr>
              <a:tblGrid>
                <a:gridCol w="2074559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1279025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5919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0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Attrition Profile Comparative</a:t>
                      </a:r>
                      <a:endParaRPr lang="en-US" sz="1800" b="0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20604" marB="10302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Data Population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2,172,000 Subscribers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1,947,500</a:t>
                      </a:r>
                    </a:p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Subscribers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2,802,000</a:t>
                      </a:r>
                    </a:p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Subscribers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Estimated RMR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$64.4M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$51.2M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$89.5M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513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Annualized Attrition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28.58%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29.90%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30.6%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cap="none" spc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Monthly Average Attrition</a:t>
                      </a:r>
                      <a:endParaRPr lang="en-US" sz="1400" b="1" i="0" u="none" strike="noStrike" cap="none" spc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2.38%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2.49%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cap="none" spc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2.55%</a:t>
                      </a:r>
                      <a:endParaRPr lang="en-US" sz="1400" b="1" i="0" u="none" strike="noStrike" cap="none" spc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8318-ACD8-F72E-9F6C-D3B69245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21" y="338362"/>
            <a:ext cx="8596668" cy="875710"/>
          </a:xfrm>
        </p:spPr>
        <p:txBody>
          <a:bodyPr>
            <a:normAutofit/>
          </a:bodyPr>
          <a:lstStyle/>
          <a:p>
            <a:r>
              <a:rPr lang="en-US" sz="3600" dirty="0"/>
              <a:t>PERS Attrition Reasons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E78CD2-4B6E-103D-154C-454215016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030457"/>
              </p:ext>
            </p:extLst>
          </p:nvPr>
        </p:nvGraphicFramePr>
        <p:xfrm>
          <a:off x="1266905" y="1391478"/>
          <a:ext cx="8981305" cy="465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30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4802-7588-73D4-62E1-69058B95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59" y="2230582"/>
            <a:ext cx="10421005" cy="1320800"/>
          </a:xfrm>
        </p:spPr>
        <p:txBody>
          <a:bodyPr>
            <a:normAutofit/>
          </a:bodyPr>
          <a:lstStyle/>
          <a:p>
            <a:r>
              <a:rPr lang="en-US" dirty="0"/>
              <a:t>Attrition Best Practices Gathering</a:t>
            </a:r>
          </a:p>
        </p:txBody>
      </p:sp>
    </p:spTree>
    <p:extLst>
      <p:ext uri="{BB962C8B-B14F-4D97-AF65-F5344CB8AC3E}">
        <p14:creationId xmlns:p14="http://schemas.microsoft.com/office/powerpoint/2010/main" val="261551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EC3B-8730-4B23-83A9-E2DEA887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34" y="1091358"/>
            <a:ext cx="8596668" cy="739219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effectLst/>
              </a:rPr>
              <a:t>Attrition Analytics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3E27D-A381-4DD2-8BFC-403B22D0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777" y="1702909"/>
            <a:ext cx="8596668" cy="44818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Provides data and focus: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By Branch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Service Issues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Central Station Issues</a:t>
            </a:r>
          </a:p>
          <a:p>
            <a:pPr marL="742950" lvl="1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By Product Utilization Issues</a:t>
            </a:r>
          </a:p>
          <a:p>
            <a:pPr marL="0" lvl="1">
              <a:spcBef>
                <a:spcPts val="600"/>
              </a:spcBef>
              <a:buClr>
                <a:srgbClr val="92278F"/>
              </a:buClr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Attrition Predictive Analytics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Analysis of Customer Touches - Email, Phone Contacts, Payment history, Signal activity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Complaint's analysis and NPS score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Assign values to customer characteristics and weight each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Arrive at an Attrition Predictive Index  (API)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Develop a Corrective Action plan by API Index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Cancel Pending </a:t>
            </a: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Probable Cancel Pending </a:t>
            </a:r>
          </a:p>
          <a:p>
            <a:pPr marL="1200150" lvl="2" indent="-285750">
              <a:spcBef>
                <a:spcPts val="0"/>
              </a:spcBef>
              <a:buClr>
                <a:srgbClr val="92278F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Watch List </a:t>
            </a:r>
          </a:p>
        </p:txBody>
      </p:sp>
    </p:spTree>
    <p:extLst>
      <p:ext uri="{BB962C8B-B14F-4D97-AF65-F5344CB8AC3E}">
        <p14:creationId xmlns:p14="http://schemas.microsoft.com/office/powerpoint/2010/main" val="220664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00" y="1053643"/>
            <a:ext cx="7084162" cy="1325563"/>
          </a:xfrm>
        </p:spPr>
        <p:txBody>
          <a:bodyPr>
            <a:normAutofit/>
          </a:bodyPr>
          <a:lstStyle/>
          <a:p>
            <a:r>
              <a:rPr lang="en-US" sz="3100" dirty="0"/>
              <a:t>TRG Maintains Full Confidentiality of Participant’s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38045" y="2640517"/>
            <a:ext cx="8107762" cy="40054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Summary results as presented will be available 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TMA Web-Site  (</a:t>
            </a:r>
            <a:r>
              <a:rPr lang="en-US" sz="2400" dirty="0">
                <a:solidFill>
                  <a:srgbClr val="92D050"/>
                </a:solidFill>
                <a:hlinkClick r:id="rId2"/>
              </a:rPr>
              <a:t>www.tma.us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TRG Web-Site (</a:t>
            </a:r>
            <a:r>
              <a:rPr lang="en-US" sz="2400" dirty="0">
                <a:hlinkClick r:id="rId3"/>
              </a:rPr>
              <a:t>www.trgassociates.com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Next update for 2023 – August 2024		</a:t>
            </a:r>
          </a:p>
          <a:p>
            <a:pPr marL="0" indent="0">
              <a:buNone/>
            </a:pPr>
            <a:r>
              <a:rPr lang="en-US" sz="2400" dirty="0"/>
              <a:t>    Posted in September 2024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837622" y="1296980"/>
            <a:ext cx="8596668" cy="1143907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837622" y="2142713"/>
            <a:ext cx="8596668" cy="3880773"/>
          </a:xfrm>
        </p:spPr>
        <p:txBody>
          <a:bodyPr>
            <a:normAutofit/>
          </a:bodyPr>
          <a:lstStyle/>
          <a:p>
            <a:pPr indent="282575">
              <a:buFont typeface="Wingdings" panose="05000000000000000000" pitchFamily="2" charset="2"/>
              <a:buChar char="q"/>
            </a:pPr>
            <a:r>
              <a:rPr lang="en-US" dirty="0"/>
              <a:t>Gross Attrition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The loss of existing customers and their associated recurring monthly revenue (RMR) for contracted services during a particular customer/ calendar cycle</a:t>
            </a:r>
          </a:p>
          <a:p>
            <a:pPr indent="282575">
              <a:buFont typeface="Wingdings" panose="05000000000000000000" pitchFamily="2" charset="2"/>
              <a:buChar char="q"/>
            </a:pPr>
            <a:r>
              <a:rPr lang="en-US" dirty="0"/>
              <a:t>Net Attrition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Gross Attrition plus the add back of “like customer” gains thru resigns of the existing locations –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The Home/Business location is your ultimate customer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Price increases for inflation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/>
              <a:t> Price increases for additional services or technology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30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Defining Attrition</a:t>
            </a:r>
          </a:p>
        </p:txBody>
      </p:sp>
      <p:sp>
        <p:nvSpPr>
          <p:cNvPr id="5133" name="Isosceles Triangle 513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5" name="Isosceles Triangle 513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10150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endParaRPr lang="en-US" sz="9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/>
            </a:endParaRPr>
          </a:p>
        </p:txBody>
      </p:sp>
      <p:graphicFrame>
        <p:nvGraphicFramePr>
          <p:cNvPr id="5127" name="Rectangle 3">
            <a:extLst>
              <a:ext uri="{FF2B5EF4-FFF2-40B4-BE49-F238E27FC236}">
                <a16:creationId xmlns:a16="http://schemas.microsoft.com/office/drawing/2014/main" id="{4B574B05-59A2-E778-FF47-7C35A3554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00269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07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71" y="1456867"/>
            <a:ext cx="9200839" cy="535531"/>
          </a:xfrm>
        </p:spPr>
        <p:txBody>
          <a:bodyPr>
            <a:noAutofit/>
          </a:bodyPr>
          <a:lstStyle/>
          <a:p>
            <a:r>
              <a:rPr lang="en-US" sz="4000" dirty="0"/>
              <a:t>Attrition Measurement Methodology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934033" y="1941616"/>
            <a:ext cx="8382000" cy="4528343"/>
          </a:xfrm>
        </p:spPr>
        <p:txBody>
          <a:bodyPr>
            <a:normAutofit fontScale="85000" lnSpcReduction="20000"/>
          </a:bodyPr>
          <a:lstStyle/>
          <a:p>
            <a:endParaRPr lang="en-US" sz="2800" dirty="0"/>
          </a:p>
          <a:p>
            <a:pPr indent="398463">
              <a:buFont typeface="Wingdings" panose="05000000000000000000" pitchFamily="2" charset="2"/>
              <a:buChar char="q"/>
              <a:tabLst>
                <a:tab pos="282575" algn="l"/>
              </a:tabLst>
            </a:pPr>
            <a:r>
              <a:rPr lang="en-US" sz="2800" dirty="0"/>
              <a:t>Weighted Ending RMR Attrition Method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	Step 1:  Cancelled RMR for the Reporting Period = 	Monthly Attrition Sum of Ending RMR for Each Month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	Step 2:  Monthly Attrition (from Step 1)* 12  =     	Annualized Attrition</a:t>
            </a:r>
          </a:p>
          <a:p>
            <a:pPr marL="0" indent="0">
              <a:buNone/>
            </a:pPr>
            <a:r>
              <a:rPr lang="en-US" sz="2800" dirty="0"/>
              <a:t>               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sz="2800" dirty="0"/>
              <a:t>An Excel Attrition Measurement Template is available on the TRG website with calculation formulas</a:t>
            </a:r>
          </a:p>
          <a:p>
            <a:endParaRPr lang="en-US" dirty="0"/>
          </a:p>
        </p:txBody>
      </p:sp>
      <p:sp>
        <p:nvSpPr>
          <p:cNvPr id="4" name="Rectangle 220"/>
          <p:cNvSpPr txBox="1">
            <a:spLocks noGrp="1" noChangeArrowheads="1"/>
          </p:cNvSpPr>
          <p:nvPr/>
        </p:nvSpPr>
        <p:spPr bwMode="auto">
          <a:xfrm>
            <a:off x="5001662" y="5539979"/>
            <a:ext cx="2171700" cy="342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67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01" y="1229696"/>
            <a:ext cx="10327216" cy="1320800"/>
          </a:xfrm>
        </p:spPr>
        <p:txBody>
          <a:bodyPr>
            <a:normAutofit/>
          </a:bodyPr>
          <a:lstStyle/>
          <a:p>
            <a:r>
              <a:rPr lang="en-US" sz="3400" dirty="0"/>
              <a:t>Benefits of Weighted Ending RMR</a:t>
            </a:r>
            <a:br>
              <a:rPr lang="en-US" sz="3400" dirty="0"/>
            </a:br>
            <a:r>
              <a:rPr lang="en-US" sz="3400" dirty="0"/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30985" y="2103301"/>
            <a:ext cx="8596668" cy="3880773"/>
          </a:xfrm>
        </p:spPr>
        <p:txBody>
          <a:bodyPr/>
          <a:lstStyle/>
          <a:p>
            <a:pPr lvl="0"/>
            <a:endParaRPr lang="en-US" dirty="0"/>
          </a:p>
          <a:p>
            <a:pPr marL="576262" lvl="0" indent="-342900">
              <a:buFont typeface="Wingdings" panose="05000000000000000000" pitchFamily="2" charset="2"/>
              <a:buChar char="q"/>
            </a:pPr>
            <a:r>
              <a:rPr lang="en-US" sz="2400" dirty="0"/>
              <a:t>Accounts for and weights RMR acquisitions</a:t>
            </a:r>
          </a:p>
          <a:p>
            <a:pPr marL="576262" indent="-342900">
              <a:buFont typeface="Wingdings" panose="05000000000000000000" pitchFamily="2" charset="2"/>
              <a:buChar char="q"/>
            </a:pPr>
            <a:r>
              <a:rPr lang="en-US" sz="2400" dirty="0"/>
              <a:t>Accounts for timing of acquired RMR</a:t>
            </a:r>
          </a:p>
          <a:p>
            <a:pPr marL="576262" lvl="0" indent="-342900">
              <a:buFont typeface="Wingdings" panose="05000000000000000000" pitchFamily="2" charset="2"/>
              <a:buChar char="q"/>
            </a:pPr>
            <a:r>
              <a:rPr lang="en-US" sz="2400" dirty="0"/>
              <a:t>Accounts for rapid internal growth and the timing thereof</a:t>
            </a:r>
          </a:p>
          <a:p>
            <a:pPr marL="576262" lvl="0" indent="-342900">
              <a:buFont typeface="Wingdings" panose="05000000000000000000" pitchFamily="2" charset="2"/>
              <a:buChar char="q"/>
            </a:pPr>
            <a:r>
              <a:rPr lang="en-US" sz="2400" dirty="0"/>
              <a:t>Similar to many lending/equity institution’s preferred calculation.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6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7436" y="1355847"/>
            <a:ext cx="8596668" cy="1320800"/>
          </a:xfrm>
        </p:spPr>
        <p:txBody>
          <a:bodyPr>
            <a:normAutofit/>
          </a:bodyPr>
          <a:lstStyle/>
          <a:p>
            <a:r>
              <a:rPr lang="en-US" sz="3800" dirty="0"/>
              <a:t>The Geography of Attrition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462141" y="2230255"/>
            <a:ext cx="7742766" cy="3103561"/>
          </a:xfrm>
        </p:spPr>
        <p:txBody>
          <a:bodyPr>
            <a:normAutofit/>
          </a:bodyPr>
          <a:lstStyle/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NE/Mid Atlantic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Southeast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Midwest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Southwest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West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j-lt"/>
              </a:rPr>
              <a:t>International 		</a:t>
            </a:r>
            <a:r>
              <a:rPr lang="en-US" dirty="0">
                <a:latin typeface="Amasis MT Pro Black" panose="02040A040500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666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710" y="452718"/>
            <a:ext cx="7055380" cy="1400530"/>
          </a:xfrm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6" name="Tabl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0" y="570335"/>
            <a:ext cx="11094180" cy="5717330"/>
          </a:xfr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180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1323FB-427E-4A8D-B473-AB0657D8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74" y="406295"/>
            <a:ext cx="11214100" cy="590931"/>
          </a:xfrm>
        </p:spPr>
        <p:txBody>
          <a:bodyPr>
            <a:noAutofit/>
          </a:bodyPr>
          <a:lstStyle/>
          <a:p>
            <a:r>
              <a:rPr lang="en-US" dirty="0"/>
              <a:t>Annual Trend Dollars of RMR*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EB296-8554-4D20-B3B8-C0BBC380A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2528"/>
              </p:ext>
            </p:extLst>
          </p:nvPr>
        </p:nvGraphicFramePr>
        <p:xfrm>
          <a:off x="596348" y="1578182"/>
          <a:ext cx="10820953" cy="427265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213140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656131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221314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6103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Region</a:t>
                      </a: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Northeast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107,624,648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123,111,156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125,700,362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Southeast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205,684,331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224,956,229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248,337,308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Midwest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118,450,840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129,069,346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165,835,105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Southwest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99,258,428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110,997,455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109,359,971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West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138,915,926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153,938,732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142,491,815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International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33,855,680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42,050,549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GB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sng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52,017,838</a:t>
                      </a:r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23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703,789,853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</a:rPr>
                        <a:t>784,123,467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$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843,742,400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875394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27E1FD-9B10-48A0-A511-65489E98EA11}"/>
              </a:ext>
            </a:extLst>
          </p:cNvPr>
          <p:cNvSpPr txBox="1"/>
          <p:nvPr/>
        </p:nvSpPr>
        <p:spPr>
          <a:xfrm flipH="1">
            <a:off x="320948" y="6134023"/>
            <a:ext cx="420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*Recurring Monthly Revenue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16978</TotalTime>
  <Words>1239</Words>
  <Application>Microsoft Office PowerPoint</Application>
  <PresentationFormat>Widescreen</PresentationFormat>
  <Paragraphs>524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Amasis MT Pro</vt:lpstr>
      <vt:lpstr>Amasis MT Pro Black</vt:lpstr>
      <vt:lpstr>Arial</vt:lpstr>
      <vt:lpstr>Arial Unicode MS</vt:lpstr>
      <vt:lpstr>Calibri</vt:lpstr>
      <vt:lpstr>Century Gothic</vt:lpstr>
      <vt:lpstr>Trebuchet MS</vt:lpstr>
      <vt:lpstr>Wingdings</vt:lpstr>
      <vt:lpstr>Wingdings 3</vt:lpstr>
      <vt:lpstr>Facet</vt:lpstr>
      <vt:lpstr>Attrition Measurement Update 2022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 </vt:lpstr>
      <vt:lpstr>Annual Trend Dollars of RMR*</vt:lpstr>
      <vt:lpstr>Annual Trend Dollars of RMR*</vt:lpstr>
      <vt:lpstr>Annual Trend Dollars of RMR</vt:lpstr>
      <vt:lpstr>Annual Trend Dollars of RMR</vt:lpstr>
      <vt:lpstr>Attrition Update through Year End 2022 </vt:lpstr>
      <vt:lpstr>Attrition Update through Year End 2022</vt:lpstr>
      <vt:lpstr>Net Attrition by Company Size 10 Year Profile</vt:lpstr>
      <vt:lpstr>Attrition Update through Year End 2022</vt:lpstr>
      <vt:lpstr>Net Attrition by Origination Source 10 Year Profile</vt:lpstr>
      <vt:lpstr>Attrition Update through Year End 2022</vt:lpstr>
      <vt:lpstr>PowerPoint Presentation</vt:lpstr>
      <vt:lpstr>Reason Code Analysis</vt:lpstr>
      <vt:lpstr>Top Reasons for Attrition </vt:lpstr>
      <vt:lpstr>Net Attrition by Reason Code - Top 5 Reasons </vt:lpstr>
      <vt:lpstr>Attrition Comparison 500+ Co Size 2010/20/21/22</vt:lpstr>
      <vt:lpstr>PERS  Attrition</vt:lpstr>
      <vt:lpstr>PERS Attrition Profile</vt:lpstr>
      <vt:lpstr>PERS Attrition Reasons Comparison</vt:lpstr>
      <vt:lpstr>Attrition Best Practices Gathering</vt:lpstr>
      <vt:lpstr> Attrition Analytics</vt:lpstr>
      <vt:lpstr>TRG Maintains Full Confidentiality of Participant’s Figures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McGuire</dc:creator>
  <cp:lastModifiedBy>John Brady</cp:lastModifiedBy>
  <cp:revision>54</cp:revision>
  <dcterms:created xsi:type="dcterms:W3CDTF">2021-03-24T20:08:21Z</dcterms:created>
  <dcterms:modified xsi:type="dcterms:W3CDTF">2023-11-12T21:10:27Z</dcterms:modified>
</cp:coreProperties>
</file>