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3" autoAdjust="0"/>
    <p:restoredTop sz="94717" autoAdjust="0"/>
  </p:normalViewPr>
  <p:slideViewPr>
    <p:cSldViewPr>
      <p:cViewPr varScale="1">
        <p:scale>
          <a:sx n="84" d="100"/>
          <a:sy n="84" d="100"/>
        </p:scale>
        <p:origin x="-1402" y="-6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1669448209948582"/>
          <c:y val="2.6149406909420605E-2"/>
          <c:w val="0.76418374564890446"/>
          <c:h val="0.56635245238894905"/>
        </c:manualLayout>
      </c:layout>
      <c:bar3DChart>
        <c:barDir val="col"/>
        <c:grouping val="clustered"/>
        <c:varyColors val="0"/>
        <c:ser>
          <c:idx val="0"/>
          <c:order val="0"/>
          <c:tx>
            <c:v>2011</c:v>
          </c:tx>
          <c:invertIfNegative val="0"/>
          <c:cat>
            <c:strRef>
              <c:f>Sheet1!$B$5:$B$12</c:f>
              <c:strCache>
                <c:ptCount val="8"/>
                <c:pt idx="0">
                  <c:v>Collection/Non Payment</c:v>
                </c:pt>
                <c:pt idx="1">
                  <c:v>Moved </c:v>
                </c:pt>
                <c:pt idx="2">
                  <c:v>Poor Service</c:v>
                </c:pt>
                <c:pt idx="3">
                  <c:v>Lost to Competition</c:v>
                </c:pt>
                <c:pt idx="4">
                  <c:v>No Longer Using System</c:v>
                </c:pt>
                <c:pt idx="5">
                  <c:v>Sold/Out of Business</c:v>
                </c:pt>
                <c:pt idx="6">
                  <c:v>Financial Difficulties</c:v>
                </c:pt>
                <c:pt idx="7">
                  <c:v>RMR Reduction</c:v>
                </c:pt>
              </c:strCache>
            </c:strRef>
          </c:cat>
          <c:val>
            <c:numRef>
              <c:f>Sheet1!$F$5:$F$12</c:f>
              <c:numCache>
                <c:formatCode>0.00%</c:formatCode>
                <c:ptCount val="8"/>
                <c:pt idx="0">
                  <c:v>0.191</c:v>
                </c:pt>
                <c:pt idx="1">
                  <c:v>0.33900000000000002</c:v>
                </c:pt>
                <c:pt idx="2">
                  <c:v>0.02</c:v>
                </c:pt>
                <c:pt idx="3">
                  <c:v>0.13500000000000001</c:v>
                </c:pt>
                <c:pt idx="4">
                  <c:v>7.5999999999999998E-2</c:v>
                </c:pt>
                <c:pt idx="5">
                  <c:v>6.8000000000000005E-2</c:v>
                </c:pt>
                <c:pt idx="6">
                  <c:v>6.2E-2</c:v>
                </c:pt>
                <c:pt idx="7">
                  <c:v>9.0999999999999998E-2</c:v>
                </c:pt>
              </c:numCache>
            </c:numRef>
          </c:val>
        </c:ser>
        <c:ser>
          <c:idx val="2"/>
          <c:order val="1"/>
          <c:tx>
            <c:v>2012</c:v>
          </c:tx>
          <c:invertIfNegative val="0"/>
          <c:cat>
            <c:strRef>
              <c:f>Sheet1!$B$5:$B$12</c:f>
              <c:strCache>
                <c:ptCount val="8"/>
                <c:pt idx="0">
                  <c:v>Collection/Non Payment</c:v>
                </c:pt>
                <c:pt idx="1">
                  <c:v>Moved </c:v>
                </c:pt>
                <c:pt idx="2">
                  <c:v>Poor Service</c:v>
                </c:pt>
                <c:pt idx="3">
                  <c:v>Lost to Competition</c:v>
                </c:pt>
                <c:pt idx="4">
                  <c:v>No Longer Using System</c:v>
                </c:pt>
                <c:pt idx="5">
                  <c:v>Sold/Out of Business</c:v>
                </c:pt>
                <c:pt idx="6">
                  <c:v>Financial Difficulties</c:v>
                </c:pt>
                <c:pt idx="7">
                  <c:v>RMR Reduction</c:v>
                </c:pt>
              </c:strCache>
            </c:strRef>
          </c:cat>
          <c:val>
            <c:numRef>
              <c:f>Sheet1!$G$5:$G$12</c:f>
              <c:numCache>
                <c:formatCode>0.00%</c:formatCode>
                <c:ptCount val="8"/>
                <c:pt idx="0">
                  <c:v>0.18568782935914316</c:v>
                </c:pt>
                <c:pt idx="1">
                  <c:v>0.37030250975720003</c:v>
                </c:pt>
                <c:pt idx="2">
                  <c:v>2.7559838544484502E-2</c:v>
                </c:pt>
                <c:pt idx="3">
                  <c:v>0.11424861665716218</c:v>
                </c:pt>
                <c:pt idx="4">
                  <c:v>0.11641038453868688</c:v>
                </c:pt>
                <c:pt idx="5">
                  <c:v>5.1983089851007337E-2</c:v>
                </c:pt>
                <c:pt idx="6">
                  <c:v>6.2788326665357025E-2</c:v>
                </c:pt>
                <c:pt idx="7">
                  <c:v>4.53E-2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pyramid"/>
        <c:axId val="125581952"/>
        <c:axId val="125591936"/>
        <c:axId val="0"/>
      </c:bar3DChart>
      <c:catAx>
        <c:axId val="125581952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200" baseline="0"/>
            </a:pPr>
            <a:endParaRPr lang="en-US"/>
          </a:p>
        </c:txPr>
        <c:crossAx val="125591936"/>
        <c:crosses val="autoZero"/>
        <c:auto val="1"/>
        <c:lblAlgn val="ctr"/>
        <c:lblOffset val="100"/>
        <c:noMultiLvlLbl val="0"/>
      </c:catAx>
      <c:valAx>
        <c:axId val="125591936"/>
        <c:scaling>
          <c:orientation val="minMax"/>
        </c:scaling>
        <c:delete val="0"/>
        <c:axPos val="l"/>
        <c:majorGridlines/>
        <c:numFmt formatCode="0.00%" sourceLinked="1"/>
        <c:majorTickMark val="out"/>
        <c:minorTickMark val="none"/>
        <c:tickLblPos val="nextTo"/>
        <c:txPr>
          <a:bodyPr/>
          <a:lstStyle/>
          <a:p>
            <a:pPr>
              <a:defRPr sz="1200" baseline="0"/>
            </a:pPr>
            <a:endParaRPr lang="en-US"/>
          </a:p>
        </c:txPr>
        <c:crossAx val="125581952"/>
        <c:crosses val="autoZero"/>
        <c:crossBetween val="between"/>
      </c:valAx>
      <c:spPr>
        <a:noFill/>
        <a:ln w="25400">
          <a:noFill/>
        </a:ln>
      </c:spPr>
    </c:plotArea>
    <c:legend>
      <c:legendPos val="r"/>
      <c:layout>
        <c:manualLayout>
          <c:xMode val="edge"/>
          <c:yMode val="edge"/>
          <c:x val="0.91967981401643428"/>
          <c:y val="0.44240180679756175"/>
          <c:w val="7.0818096945549733E-2"/>
          <c:h val="0.11519613560010684"/>
        </c:manualLayout>
      </c:layout>
      <c:overlay val="0"/>
    </c:legend>
    <c:plotVisOnly val="1"/>
    <c:dispBlanksAs val="gap"/>
    <c:showDLblsOverMax val="0"/>
  </c:chart>
  <c:externalData r:id="rId1">
    <c:autoUpdate val="0"/>
  </c:externalData>
</c:chartSpac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512</TotalTime>
  <Words>920</Words>
  <Application>Microsoft Office PowerPoint</Application>
  <PresentationFormat>On-screen Show (4:3)</PresentationFormat>
  <Paragraphs>494</Paragraphs>
  <Slides>19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Opulent</vt:lpstr>
      <vt:lpstr>Attrition Measurement Update Year End 2012 Developing Meaningful Trends </vt:lpstr>
      <vt:lpstr>Defining Attrition</vt:lpstr>
      <vt:lpstr>Defining Attrition</vt:lpstr>
      <vt:lpstr>Attrition Measurement Methodology</vt:lpstr>
      <vt:lpstr>Benefits of Weighted Ending RMR Method</vt:lpstr>
      <vt:lpstr>The Geography of Attrition</vt:lpstr>
      <vt:lpstr> </vt:lpstr>
      <vt:lpstr>Annual Trend Dollars of RMR*</vt:lpstr>
      <vt:lpstr>Annual Trend Dollars of RMR*</vt:lpstr>
      <vt:lpstr>Annual Trend Dollars of RMR</vt:lpstr>
      <vt:lpstr>Annual Trend Dollars of RMR</vt:lpstr>
      <vt:lpstr>Attrition Update through Year End 2012</vt:lpstr>
      <vt:lpstr>Attrition Update through Year End 2012</vt:lpstr>
      <vt:lpstr>Attrition Update through Year End 2012</vt:lpstr>
      <vt:lpstr>Attrition Update through Year End 2012</vt:lpstr>
      <vt:lpstr>Impact on Attrition Measurement with TWO Largest Company Results (TLC)</vt:lpstr>
      <vt:lpstr>Top Reasons for Attrition</vt:lpstr>
      <vt:lpstr>Reason Code Analysis</vt:lpstr>
      <vt:lpstr>TRG Maintains Full Confidentiality of Participant’s Figures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Attrition Measurement Update Year End 2012 Developing Meaningful Trends</dc:title>
  <dc:creator>Alison scully</dc:creator>
  <cp:lastModifiedBy>Alison scully</cp:lastModifiedBy>
  <cp:revision>36</cp:revision>
  <dcterms:created xsi:type="dcterms:W3CDTF">2013-04-25T17:45:04Z</dcterms:created>
  <dcterms:modified xsi:type="dcterms:W3CDTF">2013-09-23T14:46:58Z</dcterms:modified>
</cp:coreProperties>
</file>