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30"/>
  </p:notesMasterIdLst>
  <p:sldIdLst>
    <p:sldId id="257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84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BDEF"/>
    <a:srgbClr val="5989AD"/>
    <a:srgbClr val="9EB7D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'Company Size'!$B$3</c:f>
              <c:strCache>
                <c:ptCount val="1"/>
                <c:pt idx="0">
                  <c:v>3 - 50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'Company Size'!$A$4:$A$13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'Company Size'!$B$4:$B$13</c:f>
              <c:numCache>
                <c:formatCode>0.00%</c:formatCode>
                <c:ptCount val="10"/>
                <c:pt idx="0">
                  <c:v>5.8299999999999998E-2</c:v>
                </c:pt>
                <c:pt idx="1">
                  <c:v>7.6399999999999996E-2</c:v>
                </c:pt>
                <c:pt idx="2">
                  <c:v>6.3E-2</c:v>
                </c:pt>
                <c:pt idx="3">
                  <c:v>6.6500000000000004E-2</c:v>
                </c:pt>
                <c:pt idx="4">
                  <c:v>9.257E-2</c:v>
                </c:pt>
                <c:pt idx="5">
                  <c:v>0.11260000000000001</c:v>
                </c:pt>
                <c:pt idx="6">
                  <c:v>0.13270000000000001</c:v>
                </c:pt>
                <c:pt idx="7">
                  <c:v>4.9799999999999997E-2</c:v>
                </c:pt>
                <c:pt idx="8">
                  <c:v>8.6599999999999996E-2</c:v>
                </c:pt>
                <c:pt idx="9">
                  <c:v>8.4000000000000005E-2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E3-485B-BA06-FE713FA1794E}"/>
            </c:ext>
          </c:extLst>
        </c:ser>
        <c:ser>
          <c:idx val="1"/>
          <c:order val="1"/>
          <c:tx>
            <c:strRef>
              <c:f>'Company Size'!$C$3</c:f>
              <c:strCache>
                <c:ptCount val="1"/>
                <c:pt idx="0">
                  <c:v>51 - 100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'Company Size'!$A$4:$A$13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'Company Size'!$C$4:$C$13</c:f>
              <c:numCache>
                <c:formatCode>0.00%</c:formatCode>
                <c:ptCount val="10"/>
                <c:pt idx="0">
                  <c:v>4.8800000000000003E-2</c:v>
                </c:pt>
                <c:pt idx="1">
                  <c:v>7.4399999999999994E-2</c:v>
                </c:pt>
                <c:pt idx="2">
                  <c:v>7.0999999999999994E-2</c:v>
                </c:pt>
                <c:pt idx="3">
                  <c:v>7.5199999999999989E-2</c:v>
                </c:pt>
                <c:pt idx="4">
                  <c:v>0.13320000000000001</c:v>
                </c:pt>
                <c:pt idx="5">
                  <c:v>7.0300000000000001E-2</c:v>
                </c:pt>
                <c:pt idx="6">
                  <c:v>7.0900000000000005E-2</c:v>
                </c:pt>
                <c:pt idx="7">
                  <c:v>6.5699999999999995E-2</c:v>
                </c:pt>
                <c:pt idx="8">
                  <c:v>8.2699999999999996E-2</c:v>
                </c:pt>
                <c:pt idx="9">
                  <c:v>8.3900000000000002E-2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E3-485B-BA06-FE713FA1794E}"/>
            </c:ext>
          </c:extLst>
        </c:ser>
        <c:ser>
          <c:idx val="2"/>
          <c:order val="2"/>
          <c:tx>
            <c:strRef>
              <c:f>'Company Size'!$D$3</c:f>
              <c:strCache>
                <c:ptCount val="1"/>
                <c:pt idx="0">
                  <c:v>101 - 200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'Company Size'!$A$4:$A$13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'Company Size'!$D$4:$D$13</c:f>
              <c:numCache>
                <c:formatCode>0.00%</c:formatCode>
                <c:ptCount val="10"/>
                <c:pt idx="0">
                  <c:v>8.2100000000000006E-2</c:v>
                </c:pt>
                <c:pt idx="1">
                  <c:v>7.9000000000000001E-2</c:v>
                </c:pt>
                <c:pt idx="2">
                  <c:v>7.46E-2</c:v>
                </c:pt>
                <c:pt idx="3">
                  <c:v>8.5500000000000007E-2</c:v>
                </c:pt>
                <c:pt idx="4">
                  <c:v>0.12920000000000001</c:v>
                </c:pt>
                <c:pt idx="5">
                  <c:v>0.10780000000000001</c:v>
                </c:pt>
                <c:pt idx="6">
                  <c:v>9.74E-2</c:v>
                </c:pt>
                <c:pt idx="7">
                  <c:v>8.2199999999999995E-2</c:v>
                </c:pt>
                <c:pt idx="8">
                  <c:v>0.1133</c:v>
                </c:pt>
                <c:pt idx="9">
                  <c:v>0.1143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9E3-485B-BA06-FE713FA1794E}"/>
            </c:ext>
          </c:extLst>
        </c:ser>
        <c:ser>
          <c:idx val="3"/>
          <c:order val="3"/>
          <c:tx>
            <c:strRef>
              <c:f>'Company Size'!$E$3</c:f>
              <c:strCache>
                <c:ptCount val="1"/>
                <c:pt idx="0">
                  <c:v>201 - 500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'Company Size'!$A$4:$A$13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'Company Size'!$E$4:$E$13</c:f>
              <c:numCache>
                <c:formatCode>0.00%</c:formatCode>
                <c:ptCount val="10"/>
                <c:pt idx="0">
                  <c:v>8.1000000000000003E-2</c:v>
                </c:pt>
                <c:pt idx="1">
                  <c:v>8.9300000000000004E-2</c:v>
                </c:pt>
                <c:pt idx="2">
                  <c:v>8.7400000000000005E-2</c:v>
                </c:pt>
                <c:pt idx="3">
                  <c:v>8.929999999999999E-2</c:v>
                </c:pt>
                <c:pt idx="4">
                  <c:v>0.13449999999999998</c:v>
                </c:pt>
                <c:pt idx="5">
                  <c:v>8.3299999999999999E-2</c:v>
                </c:pt>
                <c:pt idx="6">
                  <c:v>8.3400000000000002E-2</c:v>
                </c:pt>
                <c:pt idx="7">
                  <c:v>9.8299999999999998E-2</c:v>
                </c:pt>
                <c:pt idx="8">
                  <c:v>0.1114</c:v>
                </c:pt>
                <c:pt idx="9">
                  <c:v>0.1171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9E3-485B-BA06-FE713FA1794E}"/>
            </c:ext>
          </c:extLst>
        </c:ser>
        <c:ser>
          <c:idx val="4"/>
          <c:order val="4"/>
          <c:tx>
            <c:strRef>
              <c:f>'Company Size'!$F$3</c:f>
              <c:strCache>
                <c:ptCount val="1"/>
                <c:pt idx="0">
                  <c:v>500+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'Company Size'!$A$4:$A$13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'Company Size'!$F$4:$F$13</c:f>
              <c:numCache>
                <c:formatCode>0.00%</c:formatCode>
                <c:ptCount val="10"/>
                <c:pt idx="0">
                  <c:v>0.1079</c:v>
                </c:pt>
                <c:pt idx="1">
                  <c:v>0.11169999999999999</c:v>
                </c:pt>
                <c:pt idx="2">
                  <c:v>0.1096</c:v>
                </c:pt>
                <c:pt idx="3">
                  <c:v>0.11539999999999999</c:v>
                </c:pt>
                <c:pt idx="4">
                  <c:v>0.1268</c:v>
                </c:pt>
                <c:pt idx="5">
                  <c:v>0.11700000000000001</c:v>
                </c:pt>
                <c:pt idx="6">
                  <c:v>0.121</c:v>
                </c:pt>
                <c:pt idx="7">
                  <c:v>0.11260000000000001</c:v>
                </c:pt>
                <c:pt idx="8">
                  <c:v>0.1164</c:v>
                </c:pt>
                <c:pt idx="9">
                  <c:v>0.1174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9E3-485B-BA06-FE713FA179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284715439"/>
        <c:axId val="1284715919"/>
      </c:lineChart>
      <c:catAx>
        <c:axId val="1284715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4715919"/>
        <c:crossesAt val="0"/>
        <c:auto val="0"/>
        <c:lblAlgn val="ctr"/>
        <c:lblOffset val="100"/>
        <c:noMultiLvlLbl val="0"/>
      </c:catAx>
      <c:valAx>
        <c:axId val="1284715919"/>
        <c:scaling>
          <c:orientation val="minMax"/>
          <c:max val="0.15000000000000002"/>
          <c:min val="3.0000000000000006E-2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4715439"/>
        <c:crosses val="autoZero"/>
        <c:crossBetween val="between"/>
      </c:valAx>
      <c:spPr>
        <a:solidFill>
          <a:schemeClr val="bg1">
            <a:lumMod val="85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'Origination Source'!$B$3</c:f>
              <c:strCache>
                <c:ptCount val="1"/>
                <c:pt idx="0">
                  <c:v>Dealer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numRef>
              <c:f>'Origination Source'!$A$4:$A$13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'Origination Source'!$B$4:$B$13</c:f>
              <c:numCache>
                <c:formatCode>0.00%</c:formatCode>
                <c:ptCount val="10"/>
                <c:pt idx="0">
                  <c:v>0.11289999999999999</c:v>
                </c:pt>
                <c:pt idx="1">
                  <c:v>0.1166</c:v>
                </c:pt>
                <c:pt idx="2">
                  <c:v>0.12539999999999998</c:v>
                </c:pt>
                <c:pt idx="3">
                  <c:v>0.13949999999999999</c:v>
                </c:pt>
                <c:pt idx="4">
                  <c:v>0.1406</c:v>
                </c:pt>
                <c:pt idx="5">
                  <c:v>0.126</c:v>
                </c:pt>
                <c:pt idx="6">
                  <c:v>0.14330000000000001</c:v>
                </c:pt>
                <c:pt idx="7">
                  <c:v>0.13020000000000001</c:v>
                </c:pt>
                <c:pt idx="8">
                  <c:v>0.1237</c:v>
                </c:pt>
                <c:pt idx="9">
                  <c:v>0.1065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7E-4E1D-8B5B-555E74D38104}"/>
            </c:ext>
          </c:extLst>
        </c:ser>
        <c:ser>
          <c:idx val="1"/>
          <c:order val="1"/>
          <c:tx>
            <c:strRef>
              <c:f>'Origination Source'!$C$3</c:f>
              <c:strCache>
                <c:ptCount val="1"/>
                <c:pt idx="0">
                  <c:v>Traditional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'Origination Source'!$A$4:$A$13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'Origination Source'!$C$4:$C$13</c:f>
              <c:numCache>
                <c:formatCode>0.00%</c:formatCode>
                <c:ptCount val="10"/>
                <c:pt idx="0">
                  <c:v>9.5600000000000004E-2</c:v>
                </c:pt>
                <c:pt idx="1">
                  <c:v>9.9600000000000008E-2</c:v>
                </c:pt>
                <c:pt idx="2">
                  <c:v>9.9900000000000003E-2</c:v>
                </c:pt>
                <c:pt idx="3">
                  <c:v>9.6799999999999997E-2</c:v>
                </c:pt>
                <c:pt idx="4">
                  <c:v>0.11890000000000001</c:v>
                </c:pt>
                <c:pt idx="5">
                  <c:v>0.1037</c:v>
                </c:pt>
                <c:pt idx="6">
                  <c:v>9.8699999999999996E-2</c:v>
                </c:pt>
                <c:pt idx="7">
                  <c:v>0.10539999999999999</c:v>
                </c:pt>
                <c:pt idx="8">
                  <c:v>0.1125</c:v>
                </c:pt>
                <c:pt idx="9">
                  <c:v>0.1139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7E-4E1D-8B5B-555E74D38104}"/>
            </c:ext>
          </c:extLst>
        </c:ser>
        <c:ser>
          <c:idx val="2"/>
          <c:order val="2"/>
          <c:tx>
            <c:strRef>
              <c:f>'Origination Source'!$D$3</c:f>
              <c:strCache>
                <c:ptCount val="1"/>
                <c:pt idx="0">
                  <c:v>Mass Market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'Origination Source'!$A$4:$A$13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'Origination Source'!$D$4:$D$13</c:f>
              <c:numCache>
                <c:formatCode>0.00%</c:formatCode>
                <c:ptCount val="10"/>
                <c:pt idx="0">
                  <c:v>0.11550000000000001</c:v>
                </c:pt>
                <c:pt idx="1">
                  <c:v>0.1198</c:v>
                </c:pt>
                <c:pt idx="2">
                  <c:v>0.1099</c:v>
                </c:pt>
                <c:pt idx="3">
                  <c:v>0.12119999999999999</c:v>
                </c:pt>
                <c:pt idx="4">
                  <c:v>0.12859999999999999</c:v>
                </c:pt>
                <c:pt idx="5">
                  <c:v>0.12509999999999999</c:v>
                </c:pt>
                <c:pt idx="6">
                  <c:v>0.12570000000000001</c:v>
                </c:pt>
                <c:pt idx="7">
                  <c:v>0.1132</c:v>
                </c:pt>
                <c:pt idx="8">
                  <c:v>0.10920000000000001</c:v>
                </c:pt>
                <c:pt idx="9">
                  <c:v>9.5600000000000004E-2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E7E-4E1D-8B5B-555E74D38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4715439"/>
        <c:axId val="1284715919"/>
      </c:lineChart>
      <c:catAx>
        <c:axId val="1284715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284715919"/>
        <c:crossesAt val="0"/>
        <c:auto val="0"/>
        <c:lblAlgn val="ctr"/>
        <c:lblOffset val="100"/>
        <c:noMultiLvlLbl val="0"/>
      </c:catAx>
      <c:valAx>
        <c:axId val="1284715919"/>
        <c:scaling>
          <c:orientation val="minMax"/>
          <c:max val="0.15000000000000002"/>
          <c:min val="9.000000000000002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1284715439"/>
        <c:crosses val="autoZero"/>
        <c:crossBetween val="between"/>
      </c:valAx>
      <c:spPr>
        <a:solidFill>
          <a:srgbClr val="FFFFFF">
            <a:lumMod val="75000"/>
          </a:srgb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614736916274727"/>
          <c:y val="0.93309257015949931"/>
          <c:w val="0.34389561204178337"/>
          <c:h val="5.11202806379971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ysClr val="window" lastClr="FFFFFF"/>
    </a:solidFill>
    <a:ln>
      <a:solidFill>
        <a:srgbClr val="000000"/>
      </a:solidFill>
    </a:ln>
    <a:effectLst/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Residential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3843716599845708E-2"/>
          <c:y val="0.19420395403662286"/>
          <c:w val="0.88098072351651691"/>
          <c:h val="0.57902131397344669"/>
        </c:manualLayout>
      </c:layout>
      <c:lineChart>
        <c:grouping val="standard"/>
        <c:varyColors val="0"/>
        <c:ser>
          <c:idx val="0"/>
          <c:order val="0"/>
          <c:tx>
            <c:strRef>
              <c:f>'Customer type'!$C$1</c:f>
              <c:strCache>
                <c:ptCount val="1"/>
                <c:pt idx="0">
                  <c:v>Gross (Residential)</c:v>
                </c:pt>
              </c:strCache>
            </c:strRef>
          </c:tx>
          <c:marker>
            <c:symbol val="none"/>
          </c:marker>
          <c:cat>
            <c:numRef>
              <c:f>'Customer type'!$A$7:$A$16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  <c:extLst/>
            </c:numRef>
          </c:cat>
          <c:val>
            <c:numRef>
              <c:f>'Customer type'!$C$7:$C$16</c:f>
              <c:numCache>
                <c:formatCode>0.00%</c:formatCode>
                <c:ptCount val="10"/>
                <c:pt idx="0">
                  <c:v>0.129</c:v>
                </c:pt>
                <c:pt idx="1">
                  <c:v>0.13400000000000001</c:v>
                </c:pt>
                <c:pt idx="2">
                  <c:v>0.13730000000000001</c:v>
                </c:pt>
                <c:pt idx="3">
                  <c:v>0.1421</c:v>
                </c:pt>
                <c:pt idx="4">
                  <c:v>0.1532</c:v>
                </c:pt>
                <c:pt idx="5">
                  <c:v>0.14580000000000001</c:v>
                </c:pt>
                <c:pt idx="6">
                  <c:v>0.14399999999999999</c:v>
                </c:pt>
                <c:pt idx="7">
                  <c:v>0.1409</c:v>
                </c:pt>
                <c:pt idx="8">
                  <c:v>0.1356</c:v>
                </c:pt>
                <c:pt idx="9">
                  <c:v>0.1323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E7F0-4390-A241-4CE5BC3B7481}"/>
            </c:ext>
          </c:extLst>
        </c:ser>
        <c:ser>
          <c:idx val="1"/>
          <c:order val="1"/>
          <c:tx>
            <c:strRef>
              <c:f>'Customer type'!$B$1</c:f>
              <c:strCache>
                <c:ptCount val="1"/>
                <c:pt idx="0">
                  <c:v>Net (Residential)</c:v>
                </c:pt>
              </c:strCache>
            </c:strRef>
          </c:tx>
          <c:marker>
            <c:symbol val="none"/>
          </c:marker>
          <c:cat>
            <c:numRef>
              <c:f>'Customer type'!$A$7:$A$16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  <c:extLst/>
            </c:numRef>
          </c:cat>
          <c:val>
            <c:numRef>
              <c:f>'Customer type'!$B$7:$B$16</c:f>
              <c:numCache>
                <c:formatCode>0.00%</c:formatCode>
                <c:ptCount val="10"/>
                <c:pt idx="0">
                  <c:v>0.1103</c:v>
                </c:pt>
                <c:pt idx="1">
                  <c:v>0.115</c:v>
                </c:pt>
                <c:pt idx="2">
                  <c:v>0.11130000000000001</c:v>
                </c:pt>
                <c:pt idx="3">
                  <c:v>0.12139999999999999</c:v>
                </c:pt>
                <c:pt idx="4">
                  <c:v>0.1336</c:v>
                </c:pt>
                <c:pt idx="5">
                  <c:v>0.12119999999999999</c:v>
                </c:pt>
                <c:pt idx="6">
                  <c:v>0.1295</c:v>
                </c:pt>
                <c:pt idx="7">
                  <c:v>0.1176</c:v>
                </c:pt>
                <c:pt idx="8">
                  <c:v>0.123</c:v>
                </c:pt>
                <c:pt idx="9">
                  <c:v>0.12529999999999999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E7F0-4390-A241-4CE5BC3B7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214464"/>
        <c:axId val="161217536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'Customer type'!$D$1</c15:sqref>
                        </c15:formulaRef>
                      </c:ext>
                    </c:extLst>
                    <c:strCache>
                      <c:ptCount val="1"/>
                      <c:pt idx="0">
                        <c:v>Net (Commercial)</c:v>
                      </c:pt>
                    </c:strCache>
                  </c:strRef>
                </c:tx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'Customer type'!$A$7:$A$16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'Customer type'!$D$7:$D$16</c15:sqref>
                        </c15:formulaRef>
                      </c:ext>
                    </c:extLst>
                    <c:numCache>
                      <c:formatCode>0.00%</c:formatCode>
                      <c:ptCount val="10"/>
                      <c:pt idx="0">
                        <c:v>0.10050000000000001</c:v>
                      </c:pt>
                      <c:pt idx="1">
                        <c:v>0.1032</c:v>
                      </c:pt>
                      <c:pt idx="2">
                        <c:v>0.1036</c:v>
                      </c:pt>
                      <c:pt idx="3">
                        <c:v>0.10249999999999999</c:v>
                      </c:pt>
                      <c:pt idx="4">
                        <c:v>0.10440000000000001</c:v>
                      </c:pt>
                      <c:pt idx="5">
                        <c:v>0.10199999999999999</c:v>
                      </c:pt>
                      <c:pt idx="6">
                        <c:v>0.1002</c:v>
                      </c:pt>
                      <c:pt idx="7">
                        <c:v>9.0700000000000003E-2</c:v>
                      </c:pt>
                      <c:pt idx="8">
                        <c:v>9.7699999999999995E-2</c:v>
                      </c:pt>
                      <c:pt idx="9">
                        <c:v>0.10050000000000001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E7F0-4390-A241-4CE5BC3B7481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'Customer type'!$E$1</c15:sqref>
                        </c15:formulaRef>
                      </c:ext>
                    </c:extLst>
                    <c:strCache>
                      <c:ptCount val="1"/>
                      <c:pt idx="0">
                        <c:v>Gross (Commercial)</c:v>
                      </c:pt>
                    </c:strCache>
                  </c:strRef>
                </c:tx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'Customer type'!$A$7:$A$16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'Customer type'!$E$7:$E$16</c15:sqref>
                        </c15:formulaRef>
                      </c:ext>
                    </c:extLst>
                    <c:numCache>
                      <c:formatCode>0.00%</c:formatCode>
                      <c:ptCount val="10"/>
                      <c:pt idx="0">
                        <c:v>0.11890000000000001</c:v>
                      </c:pt>
                      <c:pt idx="1">
                        <c:v>0.1215</c:v>
                      </c:pt>
                      <c:pt idx="2">
                        <c:v>0.12429999999999999</c:v>
                      </c:pt>
                      <c:pt idx="3">
                        <c:v>0.12520000000000001</c:v>
                      </c:pt>
                      <c:pt idx="4">
                        <c:v>0.1313</c:v>
                      </c:pt>
                      <c:pt idx="5">
                        <c:v>0.12279999999999999</c:v>
                      </c:pt>
                      <c:pt idx="6">
                        <c:v>0.11550000000000001</c:v>
                      </c:pt>
                      <c:pt idx="7">
                        <c:v>0.1144</c:v>
                      </c:pt>
                      <c:pt idx="8">
                        <c:v>0.1181</c:v>
                      </c:pt>
                      <c:pt idx="9">
                        <c:v>0.122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E7F0-4390-A241-4CE5BC3B7481}"/>
                  </c:ext>
                </c:extLst>
              </c15:ser>
            </c15:filteredLineSeries>
          </c:ext>
        </c:extLst>
      </c:lineChart>
      <c:catAx>
        <c:axId val="16121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1217536"/>
        <c:crosses val="autoZero"/>
        <c:auto val="1"/>
        <c:lblAlgn val="ctr"/>
        <c:lblOffset val="100"/>
        <c:noMultiLvlLbl val="0"/>
      </c:catAx>
      <c:valAx>
        <c:axId val="161217536"/>
        <c:scaling>
          <c:orientation val="minMax"/>
          <c:min val="8.0000000000000016E-2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161214464"/>
        <c:crosses val="autoZero"/>
        <c:crossBetween val="between"/>
      </c:valAx>
      <c:spPr>
        <a:solidFill>
          <a:srgbClr val="FFFFFF">
            <a:lumMod val="85000"/>
          </a:srgbClr>
        </a:solidFill>
      </c:spPr>
    </c:plotArea>
    <c:legend>
      <c:legendPos val="b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solidFill>
        <a:srgbClr val="000000"/>
      </a:solidFill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Commercial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316040891768487"/>
          <c:y val="0.19610222183090778"/>
          <c:w val="0.88235194222119528"/>
          <c:h val="0.5946130571387177"/>
        </c:manualLayout>
      </c:layout>
      <c:lineChart>
        <c:grouping val="standard"/>
        <c:varyColors val="0"/>
        <c:ser>
          <c:idx val="3"/>
          <c:order val="2"/>
          <c:tx>
            <c:strRef>
              <c:f>'Customer type'!$E$1</c:f>
              <c:strCache>
                <c:ptCount val="1"/>
                <c:pt idx="0">
                  <c:v>Gross (Commercial)</c:v>
                </c:pt>
              </c:strCache>
            </c:strRef>
          </c:tx>
          <c:marker>
            <c:symbol val="none"/>
          </c:marker>
          <c:cat>
            <c:numRef>
              <c:f>'Customer type'!$A$7:$A$16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  <c:extLst/>
            </c:numRef>
          </c:cat>
          <c:val>
            <c:numRef>
              <c:f>'Customer type'!$E$7:$E$16</c:f>
              <c:numCache>
                <c:formatCode>0.00%</c:formatCode>
                <c:ptCount val="10"/>
                <c:pt idx="0">
                  <c:v>0.11890000000000001</c:v>
                </c:pt>
                <c:pt idx="1">
                  <c:v>0.1215</c:v>
                </c:pt>
                <c:pt idx="2">
                  <c:v>0.12429999999999999</c:v>
                </c:pt>
                <c:pt idx="3">
                  <c:v>0.12520000000000001</c:v>
                </c:pt>
                <c:pt idx="4">
                  <c:v>0.1313</c:v>
                </c:pt>
                <c:pt idx="5">
                  <c:v>0.12279999999999999</c:v>
                </c:pt>
                <c:pt idx="6">
                  <c:v>0.11550000000000001</c:v>
                </c:pt>
                <c:pt idx="7">
                  <c:v>0.1144</c:v>
                </c:pt>
                <c:pt idx="8">
                  <c:v>0.1181</c:v>
                </c:pt>
                <c:pt idx="9">
                  <c:v>0.122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3DC6-479E-BBC4-2CFA7DBF92E3}"/>
            </c:ext>
          </c:extLst>
        </c:ser>
        <c:ser>
          <c:idx val="2"/>
          <c:order val="3"/>
          <c:tx>
            <c:strRef>
              <c:f>'Customer type'!$D$1</c:f>
              <c:strCache>
                <c:ptCount val="1"/>
                <c:pt idx="0">
                  <c:v>Net (Commercial)</c:v>
                </c:pt>
              </c:strCache>
            </c:strRef>
          </c:tx>
          <c:marker>
            <c:symbol val="none"/>
          </c:marker>
          <c:cat>
            <c:numRef>
              <c:f>'Customer type'!$A$7:$A$16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  <c:extLst/>
            </c:numRef>
          </c:cat>
          <c:val>
            <c:numRef>
              <c:f>'Customer type'!$D$7:$D$16</c:f>
              <c:numCache>
                <c:formatCode>0.00%</c:formatCode>
                <c:ptCount val="10"/>
                <c:pt idx="0">
                  <c:v>0.10050000000000001</c:v>
                </c:pt>
                <c:pt idx="1">
                  <c:v>0.1032</c:v>
                </c:pt>
                <c:pt idx="2">
                  <c:v>0.1036</c:v>
                </c:pt>
                <c:pt idx="3">
                  <c:v>0.10249999999999999</c:v>
                </c:pt>
                <c:pt idx="4">
                  <c:v>0.10440000000000001</c:v>
                </c:pt>
                <c:pt idx="5">
                  <c:v>0.10199999999999999</c:v>
                </c:pt>
                <c:pt idx="6">
                  <c:v>0.1002</c:v>
                </c:pt>
                <c:pt idx="7">
                  <c:v>9.0700000000000003E-2</c:v>
                </c:pt>
                <c:pt idx="8">
                  <c:v>9.7699999999999995E-2</c:v>
                </c:pt>
                <c:pt idx="9">
                  <c:v>0.10050000000000001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3DC6-479E-BBC4-2CFA7DBF9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356032"/>
        <c:axId val="16137984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'Customer type'!$B$1</c15:sqref>
                        </c15:formulaRef>
                      </c:ext>
                    </c:extLst>
                    <c:strCache>
                      <c:ptCount val="1"/>
                      <c:pt idx="0">
                        <c:v>Net (Residential)</c:v>
                      </c:pt>
                    </c:strCache>
                  </c:strRef>
                </c:tx>
                <c:spPr>
                  <a:ln>
                    <a:solidFill>
                      <a:schemeClr val="accent2">
                        <a:lumMod val="75000"/>
                      </a:schemeClr>
                    </a:solidFill>
                  </a:ln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'Customer type'!$A$7:$A$16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'Customer type'!$B$7:$B$16</c15:sqref>
                        </c15:formulaRef>
                      </c:ext>
                    </c:extLst>
                    <c:numCache>
                      <c:formatCode>0.00%</c:formatCode>
                      <c:ptCount val="10"/>
                      <c:pt idx="0">
                        <c:v>0.1103</c:v>
                      </c:pt>
                      <c:pt idx="1">
                        <c:v>0.115</c:v>
                      </c:pt>
                      <c:pt idx="2">
                        <c:v>0.11130000000000001</c:v>
                      </c:pt>
                      <c:pt idx="3">
                        <c:v>0.12139999999999999</c:v>
                      </c:pt>
                      <c:pt idx="4">
                        <c:v>0.1336</c:v>
                      </c:pt>
                      <c:pt idx="5">
                        <c:v>0.12119999999999999</c:v>
                      </c:pt>
                      <c:pt idx="6">
                        <c:v>0.1295</c:v>
                      </c:pt>
                      <c:pt idx="7">
                        <c:v>0.1176</c:v>
                      </c:pt>
                      <c:pt idx="8">
                        <c:v>0.123</c:v>
                      </c:pt>
                      <c:pt idx="9">
                        <c:v>0.12529999999999999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3DC6-479E-BBC4-2CFA7DBF92E3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'Customer type'!$C$1</c15:sqref>
                        </c15:formulaRef>
                      </c:ext>
                    </c:extLst>
                    <c:strCache>
                      <c:ptCount val="1"/>
                      <c:pt idx="0">
                        <c:v>Gross (Residential)</c:v>
                      </c:pt>
                    </c:strCache>
                  </c:strRef>
                </c:tx>
                <c:spPr>
                  <a:ln>
                    <a:solidFill>
                      <a:schemeClr val="accent3">
                        <a:lumMod val="75000"/>
                      </a:schemeClr>
                    </a:solidFill>
                  </a:ln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'Customer type'!$A$7:$A$16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'Customer type'!$C$7:$C$16</c15:sqref>
                        </c15:formulaRef>
                      </c:ext>
                    </c:extLst>
                    <c:numCache>
                      <c:formatCode>0.00%</c:formatCode>
                      <c:ptCount val="10"/>
                      <c:pt idx="0">
                        <c:v>0.129</c:v>
                      </c:pt>
                      <c:pt idx="1">
                        <c:v>0.13400000000000001</c:v>
                      </c:pt>
                      <c:pt idx="2">
                        <c:v>0.13730000000000001</c:v>
                      </c:pt>
                      <c:pt idx="3">
                        <c:v>0.1421</c:v>
                      </c:pt>
                      <c:pt idx="4">
                        <c:v>0.1532</c:v>
                      </c:pt>
                      <c:pt idx="5">
                        <c:v>0.14580000000000001</c:v>
                      </c:pt>
                      <c:pt idx="6">
                        <c:v>0.14399999999999999</c:v>
                      </c:pt>
                      <c:pt idx="7">
                        <c:v>0.1409</c:v>
                      </c:pt>
                      <c:pt idx="8">
                        <c:v>0.1356</c:v>
                      </c:pt>
                      <c:pt idx="9">
                        <c:v>0.1323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3DC6-479E-BBC4-2CFA7DBF92E3}"/>
                  </c:ext>
                </c:extLst>
              </c15:ser>
            </c15:filteredLineSeries>
          </c:ext>
        </c:extLst>
      </c:lineChart>
      <c:catAx>
        <c:axId val="16135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1379840"/>
        <c:crosses val="autoZero"/>
        <c:auto val="1"/>
        <c:lblAlgn val="ctr"/>
        <c:lblOffset val="100"/>
        <c:noMultiLvlLbl val="0"/>
      </c:catAx>
      <c:valAx>
        <c:axId val="161379840"/>
        <c:scaling>
          <c:orientation val="minMax"/>
          <c:max val="0.14000000000000001"/>
          <c:min val="8.0000000000000016E-2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161356032"/>
        <c:crosses val="autoZero"/>
        <c:crossBetween val="between"/>
        <c:majorUnit val="2.0000000000000004E-2"/>
      </c:valAx>
      <c:spPr>
        <a:solidFill>
          <a:srgbClr val="FFFFFF">
            <a:lumMod val="85000"/>
          </a:srgbClr>
        </a:solidFill>
      </c:spPr>
    </c:plotArea>
    <c:legend>
      <c:legendPos val="b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solidFill>
        <a:srgbClr val="000000"/>
      </a:solidFill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1600"/>
              <a:t>Residential &amp; Commercial</a:t>
            </a:r>
            <a:r>
              <a:rPr lang="en-US" sz="1600" baseline="0"/>
              <a:t> Attrition Over the Years</a:t>
            </a:r>
            <a:endParaRPr lang="en-US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Net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Data!$A$10:$B$77</c:f>
              <c:multiLvlStrCache>
                <c:ptCount val="68"/>
                <c:lvl>
                  <c:pt idx="0">
                    <c:v>Residential</c:v>
                  </c:pt>
                  <c:pt idx="1">
                    <c:v>Commercial</c:v>
                  </c:pt>
                  <c:pt idx="3">
                    <c:v>Residential</c:v>
                  </c:pt>
                  <c:pt idx="4">
                    <c:v>Commercial</c:v>
                  </c:pt>
                  <c:pt idx="6">
                    <c:v>Residential</c:v>
                  </c:pt>
                  <c:pt idx="7">
                    <c:v>Commercial</c:v>
                  </c:pt>
                  <c:pt idx="9">
                    <c:v>Residential</c:v>
                  </c:pt>
                  <c:pt idx="10">
                    <c:v>Commercial</c:v>
                  </c:pt>
                  <c:pt idx="12">
                    <c:v>Residential</c:v>
                  </c:pt>
                  <c:pt idx="13">
                    <c:v>Commercial</c:v>
                  </c:pt>
                  <c:pt idx="15">
                    <c:v>Residential</c:v>
                  </c:pt>
                  <c:pt idx="16">
                    <c:v>Commercial</c:v>
                  </c:pt>
                  <c:pt idx="18">
                    <c:v>Residential</c:v>
                  </c:pt>
                  <c:pt idx="19">
                    <c:v>Commercial</c:v>
                  </c:pt>
                  <c:pt idx="21">
                    <c:v>Residential</c:v>
                  </c:pt>
                  <c:pt idx="22">
                    <c:v>Commercial</c:v>
                  </c:pt>
                  <c:pt idx="24">
                    <c:v>Residential</c:v>
                  </c:pt>
                  <c:pt idx="25">
                    <c:v>Commercial</c:v>
                  </c:pt>
                  <c:pt idx="27">
                    <c:v>Residential</c:v>
                  </c:pt>
                  <c:pt idx="28">
                    <c:v>Commercial</c:v>
                  </c:pt>
                  <c:pt idx="30">
                    <c:v>Residential</c:v>
                  </c:pt>
                  <c:pt idx="31">
                    <c:v>Commercial</c:v>
                  </c:pt>
                  <c:pt idx="33">
                    <c:v>Residential</c:v>
                  </c:pt>
                  <c:pt idx="34">
                    <c:v>Commercial</c:v>
                  </c:pt>
                  <c:pt idx="36">
                    <c:v>Residential</c:v>
                  </c:pt>
                  <c:pt idx="37">
                    <c:v>Commercial</c:v>
                  </c:pt>
                  <c:pt idx="39">
                    <c:v>Residential</c:v>
                  </c:pt>
                  <c:pt idx="40">
                    <c:v>Commercial</c:v>
                  </c:pt>
                  <c:pt idx="42">
                    <c:v>Residential</c:v>
                  </c:pt>
                  <c:pt idx="43">
                    <c:v>Commercial</c:v>
                  </c:pt>
                  <c:pt idx="45">
                    <c:v>Residential</c:v>
                  </c:pt>
                  <c:pt idx="46">
                    <c:v>Commercial</c:v>
                  </c:pt>
                  <c:pt idx="48">
                    <c:v>Residential</c:v>
                  </c:pt>
                  <c:pt idx="49">
                    <c:v>Commercial</c:v>
                  </c:pt>
                  <c:pt idx="51">
                    <c:v>Residential</c:v>
                  </c:pt>
                  <c:pt idx="52">
                    <c:v>Commercial</c:v>
                  </c:pt>
                  <c:pt idx="54">
                    <c:v>Residential</c:v>
                  </c:pt>
                  <c:pt idx="55">
                    <c:v>Commercial</c:v>
                  </c:pt>
                  <c:pt idx="57">
                    <c:v>Residential</c:v>
                  </c:pt>
                  <c:pt idx="58">
                    <c:v>Commercial</c:v>
                  </c:pt>
                  <c:pt idx="60">
                    <c:v>Residential</c:v>
                  </c:pt>
                  <c:pt idx="61">
                    <c:v>Commercial</c:v>
                  </c:pt>
                  <c:pt idx="63">
                    <c:v>Residential</c:v>
                  </c:pt>
                  <c:pt idx="64">
                    <c:v>Commercial</c:v>
                  </c:pt>
                  <c:pt idx="66">
                    <c:v>Residential</c:v>
                  </c:pt>
                  <c:pt idx="67">
                    <c:v>Commercial</c:v>
                  </c:pt>
                </c:lvl>
                <c:lvl>
                  <c:pt idx="0">
                    <c:v>2002</c:v>
                  </c:pt>
                  <c:pt idx="3">
                    <c:v>2003</c:v>
                  </c:pt>
                  <c:pt idx="6">
                    <c:v>2004</c:v>
                  </c:pt>
                  <c:pt idx="9">
                    <c:v>2005</c:v>
                  </c:pt>
                  <c:pt idx="12">
                    <c:v>2006</c:v>
                  </c:pt>
                  <c:pt idx="15">
                    <c:v>2007</c:v>
                  </c:pt>
                  <c:pt idx="18">
                    <c:v>2008</c:v>
                  </c:pt>
                  <c:pt idx="21">
                    <c:v>2009</c:v>
                  </c:pt>
                  <c:pt idx="24">
                    <c:v>2010</c:v>
                  </c:pt>
                  <c:pt idx="27">
                    <c:v>2011</c:v>
                  </c:pt>
                  <c:pt idx="30">
                    <c:v>2012</c:v>
                  </c:pt>
                  <c:pt idx="33">
                    <c:v>2013</c:v>
                  </c:pt>
                  <c:pt idx="36">
                    <c:v>2014</c:v>
                  </c:pt>
                  <c:pt idx="39">
                    <c:v>2015</c:v>
                  </c:pt>
                  <c:pt idx="42">
                    <c:v>2016</c:v>
                  </c:pt>
                  <c:pt idx="45">
                    <c:v>2017</c:v>
                  </c:pt>
                  <c:pt idx="48">
                    <c:v>2018</c:v>
                  </c:pt>
                  <c:pt idx="51">
                    <c:v>2019</c:v>
                  </c:pt>
                  <c:pt idx="54">
                    <c:v>2020</c:v>
                  </c:pt>
                  <c:pt idx="57">
                    <c:v>2021</c:v>
                  </c:pt>
                  <c:pt idx="60">
                    <c:v>2022</c:v>
                  </c:pt>
                  <c:pt idx="63">
                    <c:v>2023</c:v>
                  </c:pt>
                  <c:pt idx="66">
                    <c:v>2024</c:v>
                  </c:pt>
                </c:lvl>
              </c:multiLvlStrCache>
            </c:multiLvlStrRef>
          </c:cat>
          <c:val>
            <c:numRef>
              <c:f>Data!$C$10:$C$77</c:f>
              <c:numCache>
                <c:formatCode>0.00%</c:formatCode>
                <c:ptCount val="68"/>
                <c:pt idx="0">
                  <c:v>7.7100000000000002E-2</c:v>
                </c:pt>
                <c:pt idx="1">
                  <c:v>7.3999999999999996E-2</c:v>
                </c:pt>
                <c:pt idx="3">
                  <c:v>8.77E-2</c:v>
                </c:pt>
                <c:pt idx="4">
                  <c:v>8.5599999999999996E-2</c:v>
                </c:pt>
                <c:pt idx="6">
                  <c:v>8.8999999999999996E-2</c:v>
                </c:pt>
                <c:pt idx="7">
                  <c:v>9.7799999999999998E-2</c:v>
                </c:pt>
                <c:pt idx="9">
                  <c:v>8.1000000000000003E-2</c:v>
                </c:pt>
                <c:pt idx="10">
                  <c:v>9.0499999999999997E-2</c:v>
                </c:pt>
                <c:pt idx="12">
                  <c:v>8.1900000000000001E-2</c:v>
                </c:pt>
                <c:pt idx="13">
                  <c:v>7.9299999999999995E-2</c:v>
                </c:pt>
                <c:pt idx="15">
                  <c:v>7.9299999999999995E-2</c:v>
                </c:pt>
                <c:pt idx="16">
                  <c:v>8.3799999999999999E-2</c:v>
                </c:pt>
                <c:pt idx="18">
                  <c:v>8.9099999999999999E-2</c:v>
                </c:pt>
                <c:pt idx="19">
                  <c:v>8.2799999999999999E-2</c:v>
                </c:pt>
                <c:pt idx="21">
                  <c:v>9.7199999999999995E-2</c:v>
                </c:pt>
                <c:pt idx="22">
                  <c:v>8.43E-2</c:v>
                </c:pt>
                <c:pt idx="24">
                  <c:v>8.9200000000000002E-2</c:v>
                </c:pt>
                <c:pt idx="25">
                  <c:v>8.2299999999999998E-2</c:v>
                </c:pt>
                <c:pt idx="27">
                  <c:v>9.1700000000000004E-2</c:v>
                </c:pt>
                <c:pt idx="28">
                  <c:v>0.09</c:v>
                </c:pt>
                <c:pt idx="30">
                  <c:v>8.9899999999999994E-2</c:v>
                </c:pt>
                <c:pt idx="31">
                  <c:v>9.69E-2</c:v>
                </c:pt>
                <c:pt idx="33">
                  <c:v>0.1051</c:v>
                </c:pt>
                <c:pt idx="34">
                  <c:v>0.1022</c:v>
                </c:pt>
                <c:pt idx="36">
                  <c:v>0.106</c:v>
                </c:pt>
                <c:pt idx="37">
                  <c:v>0.10249999999999999</c:v>
                </c:pt>
                <c:pt idx="39">
                  <c:v>0.1103</c:v>
                </c:pt>
                <c:pt idx="40">
                  <c:v>0.10050000000000001</c:v>
                </c:pt>
                <c:pt idx="42">
                  <c:v>0.115</c:v>
                </c:pt>
                <c:pt idx="43">
                  <c:v>0.1032</c:v>
                </c:pt>
                <c:pt idx="45">
                  <c:v>0.1113</c:v>
                </c:pt>
                <c:pt idx="46">
                  <c:v>0.1036</c:v>
                </c:pt>
                <c:pt idx="48">
                  <c:v>0.12139999999999999</c:v>
                </c:pt>
                <c:pt idx="49">
                  <c:v>0.10249999999999999</c:v>
                </c:pt>
                <c:pt idx="51">
                  <c:v>0.1336</c:v>
                </c:pt>
                <c:pt idx="52">
                  <c:v>0.10440000000000001</c:v>
                </c:pt>
                <c:pt idx="54">
                  <c:v>0.1212</c:v>
                </c:pt>
                <c:pt idx="55">
                  <c:v>0.10199999999999999</c:v>
                </c:pt>
                <c:pt idx="57">
                  <c:v>0.1295</c:v>
                </c:pt>
                <c:pt idx="58">
                  <c:v>0.1002</c:v>
                </c:pt>
                <c:pt idx="60">
                  <c:v>0.1176</c:v>
                </c:pt>
                <c:pt idx="61">
                  <c:v>9.0700000000000003E-2</c:v>
                </c:pt>
                <c:pt idx="63">
                  <c:v>0.123</c:v>
                </c:pt>
                <c:pt idx="64">
                  <c:v>9.7699999999999995E-2</c:v>
                </c:pt>
                <c:pt idx="66">
                  <c:v>0.12529999999999999</c:v>
                </c:pt>
                <c:pt idx="67">
                  <c:v>0.10050000000000001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52-40A3-B26D-9BFFE431A44E}"/>
            </c:ext>
          </c:extLst>
        </c:ser>
        <c:ser>
          <c:idx val="1"/>
          <c:order val="1"/>
          <c:tx>
            <c:v>Gross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Data!$A$10:$B$77</c:f>
              <c:multiLvlStrCache>
                <c:ptCount val="68"/>
                <c:lvl>
                  <c:pt idx="0">
                    <c:v>Residential</c:v>
                  </c:pt>
                  <c:pt idx="1">
                    <c:v>Commercial</c:v>
                  </c:pt>
                  <c:pt idx="3">
                    <c:v>Residential</c:v>
                  </c:pt>
                  <c:pt idx="4">
                    <c:v>Commercial</c:v>
                  </c:pt>
                  <c:pt idx="6">
                    <c:v>Residential</c:v>
                  </c:pt>
                  <c:pt idx="7">
                    <c:v>Commercial</c:v>
                  </c:pt>
                  <c:pt idx="9">
                    <c:v>Residential</c:v>
                  </c:pt>
                  <c:pt idx="10">
                    <c:v>Commercial</c:v>
                  </c:pt>
                  <c:pt idx="12">
                    <c:v>Residential</c:v>
                  </c:pt>
                  <c:pt idx="13">
                    <c:v>Commercial</c:v>
                  </c:pt>
                  <c:pt idx="15">
                    <c:v>Residential</c:v>
                  </c:pt>
                  <c:pt idx="16">
                    <c:v>Commercial</c:v>
                  </c:pt>
                  <c:pt idx="18">
                    <c:v>Residential</c:v>
                  </c:pt>
                  <c:pt idx="19">
                    <c:v>Commercial</c:v>
                  </c:pt>
                  <c:pt idx="21">
                    <c:v>Residential</c:v>
                  </c:pt>
                  <c:pt idx="22">
                    <c:v>Commercial</c:v>
                  </c:pt>
                  <c:pt idx="24">
                    <c:v>Residential</c:v>
                  </c:pt>
                  <c:pt idx="25">
                    <c:v>Commercial</c:v>
                  </c:pt>
                  <c:pt idx="27">
                    <c:v>Residential</c:v>
                  </c:pt>
                  <c:pt idx="28">
                    <c:v>Commercial</c:v>
                  </c:pt>
                  <c:pt idx="30">
                    <c:v>Residential</c:v>
                  </c:pt>
                  <c:pt idx="31">
                    <c:v>Commercial</c:v>
                  </c:pt>
                  <c:pt idx="33">
                    <c:v>Residential</c:v>
                  </c:pt>
                  <c:pt idx="34">
                    <c:v>Commercial</c:v>
                  </c:pt>
                  <c:pt idx="36">
                    <c:v>Residential</c:v>
                  </c:pt>
                  <c:pt idx="37">
                    <c:v>Commercial</c:v>
                  </c:pt>
                  <c:pt idx="39">
                    <c:v>Residential</c:v>
                  </c:pt>
                  <c:pt idx="40">
                    <c:v>Commercial</c:v>
                  </c:pt>
                  <c:pt idx="42">
                    <c:v>Residential</c:v>
                  </c:pt>
                  <c:pt idx="43">
                    <c:v>Commercial</c:v>
                  </c:pt>
                  <c:pt idx="45">
                    <c:v>Residential</c:v>
                  </c:pt>
                  <c:pt idx="46">
                    <c:v>Commercial</c:v>
                  </c:pt>
                  <c:pt idx="48">
                    <c:v>Residential</c:v>
                  </c:pt>
                  <c:pt idx="49">
                    <c:v>Commercial</c:v>
                  </c:pt>
                  <c:pt idx="51">
                    <c:v>Residential</c:v>
                  </c:pt>
                  <c:pt idx="52">
                    <c:v>Commercial</c:v>
                  </c:pt>
                  <c:pt idx="54">
                    <c:v>Residential</c:v>
                  </c:pt>
                  <c:pt idx="55">
                    <c:v>Commercial</c:v>
                  </c:pt>
                  <c:pt idx="57">
                    <c:v>Residential</c:v>
                  </c:pt>
                  <c:pt idx="58">
                    <c:v>Commercial</c:v>
                  </c:pt>
                  <c:pt idx="60">
                    <c:v>Residential</c:v>
                  </c:pt>
                  <c:pt idx="61">
                    <c:v>Commercial</c:v>
                  </c:pt>
                  <c:pt idx="63">
                    <c:v>Residential</c:v>
                  </c:pt>
                  <c:pt idx="64">
                    <c:v>Commercial</c:v>
                  </c:pt>
                  <c:pt idx="66">
                    <c:v>Residential</c:v>
                  </c:pt>
                  <c:pt idx="67">
                    <c:v>Commercial</c:v>
                  </c:pt>
                </c:lvl>
                <c:lvl>
                  <c:pt idx="0">
                    <c:v>2002</c:v>
                  </c:pt>
                  <c:pt idx="3">
                    <c:v>2003</c:v>
                  </c:pt>
                  <c:pt idx="6">
                    <c:v>2004</c:v>
                  </c:pt>
                  <c:pt idx="9">
                    <c:v>2005</c:v>
                  </c:pt>
                  <c:pt idx="12">
                    <c:v>2006</c:v>
                  </c:pt>
                  <c:pt idx="15">
                    <c:v>2007</c:v>
                  </c:pt>
                  <c:pt idx="18">
                    <c:v>2008</c:v>
                  </c:pt>
                  <c:pt idx="21">
                    <c:v>2009</c:v>
                  </c:pt>
                  <c:pt idx="24">
                    <c:v>2010</c:v>
                  </c:pt>
                  <c:pt idx="27">
                    <c:v>2011</c:v>
                  </c:pt>
                  <c:pt idx="30">
                    <c:v>2012</c:v>
                  </c:pt>
                  <c:pt idx="33">
                    <c:v>2013</c:v>
                  </c:pt>
                  <c:pt idx="36">
                    <c:v>2014</c:v>
                  </c:pt>
                  <c:pt idx="39">
                    <c:v>2015</c:v>
                  </c:pt>
                  <c:pt idx="42">
                    <c:v>2016</c:v>
                  </c:pt>
                  <c:pt idx="45">
                    <c:v>2017</c:v>
                  </c:pt>
                  <c:pt idx="48">
                    <c:v>2018</c:v>
                  </c:pt>
                  <c:pt idx="51">
                    <c:v>2019</c:v>
                  </c:pt>
                  <c:pt idx="54">
                    <c:v>2020</c:v>
                  </c:pt>
                  <c:pt idx="57">
                    <c:v>2021</c:v>
                  </c:pt>
                  <c:pt idx="60">
                    <c:v>2022</c:v>
                  </c:pt>
                  <c:pt idx="63">
                    <c:v>2023</c:v>
                  </c:pt>
                  <c:pt idx="66">
                    <c:v>2024</c:v>
                  </c:pt>
                </c:lvl>
              </c:multiLvlStrCache>
            </c:multiLvlStrRef>
          </c:cat>
          <c:val>
            <c:numRef>
              <c:f>Data!$D$10:$D$77</c:f>
              <c:numCache>
                <c:formatCode>0.00%</c:formatCode>
                <c:ptCount val="68"/>
                <c:pt idx="0">
                  <c:v>2.5099999999999997E-2</c:v>
                </c:pt>
                <c:pt idx="1">
                  <c:v>2.9100000000000001E-2</c:v>
                </c:pt>
                <c:pt idx="3">
                  <c:v>3.4699999999999995E-2</c:v>
                </c:pt>
                <c:pt idx="4">
                  <c:v>3.040000000000001E-2</c:v>
                </c:pt>
                <c:pt idx="6">
                  <c:v>2.9800000000000007E-2</c:v>
                </c:pt>
                <c:pt idx="7">
                  <c:v>2.1900000000000003E-2</c:v>
                </c:pt>
                <c:pt idx="9">
                  <c:v>3.5699999999999996E-2</c:v>
                </c:pt>
                <c:pt idx="10">
                  <c:v>2.6099999999999998E-2</c:v>
                </c:pt>
                <c:pt idx="12">
                  <c:v>3.3500000000000002E-2</c:v>
                </c:pt>
                <c:pt idx="13">
                  <c:v>3.6400000000000002E-2</c:v>
                </c:pt>
                <c:pt idx="15">
                  <c:v>2.9700000000000004E-2</c:v>
                </c:pt>
                <c:pt idx="16">
                  <c:v>2.3800000000000002E-2</c:v>
                </c:pt>
                <c:pt idx="18">
                  <c:v>2.76E-2</c:v>
                </c:pt>
                <c:pt idx="19">
                  <c:v>2.6300000000000004E-2</c:v>
                </c:pt>
                <c:pt idx="21">
                  <c:v>2.3199999999999998E-2</c:v>
                </c:pt>
                <c:pt idx="22">
                  <c:v>2.8399999999999995E-2</c:v>
                </c:pt>
                <c:pt idx="24">
                  <c:v>2.4499999999999994E-2</c:v>
                </c:pt>
                <c:pt idx="25">
                  <c:v>2.7999999999999997E-2</c:v>
                </c:pt>
                <c:pt idx="27">
                  <c:v>2.0900000000000002E-2</c:v>
                </c:pt>
                <c:pt idx="28">
                  <c:v>2.1000000000000005E-2</c:v>
                </c:pt>
                <c:pt idx="30">
                  <c:v>2.3000000000000007E-2</c:v>
                </c:pt>
                <c:pt idx="31">
                  <c:v>2.0900000000000002E-2</c:v>
                </c:pt>
                <c:pt idx="33">
                  <c:v>1.9199999999999995E-2</c:v>
                </c:pt>
                <c:pt idx="34">
                  <c:v>1.8500000000000003E-2</c:v>
                </c:pt>
                <c:pt idx="36">
                  <c:v>1.8200000000000008E-2</c:v>
                </c:pt>
                <c:pt idx="37">
                  <c:v>1.8500000000000003E-2</c:v>
                </c:pt>
                <c:pt idx="39">
                  <c:v>1.8700000000000008E-2</c:v>
                </c:pt>
                <c:pt idx="40">
                  <c:v>1.84E-2</c:v>
                </c:pt>
                <c:pt idx="42">
                  <c:v>1.9000000000000003E-2</c:v>
                </c:pt>
                <c:pt idx="43">
                  <c:v>1.8299999999999997E-2</c:v>
                </c:pt>
                <c:pt idx="45">
                  <c:v>2.6000000000000009E-2</c:v>
                </c:pt>
                <c:pt idx="46">
                  <c:v>2.0699999999999996E-2</c:v>
                </c:pt>
                <c:pt idx="48">
                  <c:v>2.070000000000001E-2</c:v>
                </c:pt>
                <c:pt idx="49">
                  <c:v>2.2700000000000012E-2</c:v>
                </c:pt>
                <c:pt idx="51">
                  <c:v>1.9600000000000006E-2</c:v>
                </c:pt>
                <c:pt idx="52">
                  <c:v>2.6899999999999993E-2</c:v>
                </c:pt>
                <c:pt idx="54">
                  <c:v>2.4600000000000011E-2</c:v>
                </c:pt>
                <c:pt idx="55">
                  <c:v>2.0800000000000013E-2</c:v>
                </c:pt>
                <c:pt idx="57">
                  <c:v>1.4499999999999985E-2</c:v>
                </c:pt>
                <c:pt idx="58">
                  <c:v>1.5300000000000008E-2</c:v>
                </c:pt>
                <c:pt idx="60">
                  <c:v>2.3300000000000001E-2</c:v>
                </c:pt>
                <c:pt idx="61">
                  <c:v>2.3699999999999999E-2</c:v>
                </c:pt>
                <c:pt idx="63">
                  <c:v>1.26E-2</c:v>
                </c:pt>
                <c:pt idx="64">
                  <c:v>2.0400000000000001E-2</c:v>
                </c:pt>
                <c:pt idx="66">
                  <c:v>7.0000000000000062E-3</c:v>
                </c:pt>
                <c:pt idx="67">
                  <c:v>2.1499999999999991E-2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52-40A3-B26D-9BFFE431A4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100"/>
        <c:axId val="255997007"/>
        <c:axId val="256009487"/>
      </c:barChart>
      <c:catAx>
        <c:axId val="255997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256009487"/>
        <c:crosses val="autoZero"/>
        <c:auto val="1"/>
        <c:lblAlgn val="ctr"/>
        <c:lblOffset val="100"/>
        <c:noMultiLvlLbl val="0"/>
      </c:catAx>
      <c:valAx>
        <c:axId val="256009487"/>
        <c:scaling>
          <c:orientation val="minMax"/>
          <c:max val="0.1600000000000000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255997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b="1"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1"/>
          <c:order val="1"/>
          <c:tx>
            <c:strRef>
              <c:f>'Top Reasons'!$A$5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'Top Reasons'!$B$3:$I$3</c:f>
              <c:strCache>
                <c:ptCount val="8"/>
                <c:pt idx="0">
                  <c:v>Collections</c:v>
                </c:pt>
                <c:pt idx="1">
                  <c:v>Moved</c:v>
                </c:pt>
                <c:pt idx="2">
                  <c:v>Poor Service</c:v>
                </c:pt>
                <c:pt idx="3">
                  <c:v>Lost to Competition</c:v>
                </c:pt>
                <c:pt idx="4">
                  <c:v>No Longer Using System</c:v>
                </c:pt>
                <c:pt idx="5">
                  <c:v>Sold / Out of Business</c:v>
                </c:pt>
                <c:pt idx="6">
                  <c:v>Financial Difficulties</c:v>
                </c:pt>
                <c:pt idx="7">
                  <c:v>RMR Reduction</c:v>
                </c:pt>
              </c:strCache>
            </c:strRef>
          </c:cat>
          <c:val>
            <c:numRef>
              <c:f>'Top Reasons'!$B$5:$I$5</c:f>
              <c:numCache>
                <c:formatCode>0.00%</c:formatCode>
                <c:ptCount val="8"/>
                <c:pt idx="0">
                  <c:v>0.1168</c:v>
                </c:pt>
                <c:pt idx="1">
                  <c:v>0.40079999999999999</c:v>
                </c:pt>
                <c:pt idx="2">
                  <c:v>3.2099999999999997E-2</c:v>
                </c:pt>
                <c:pt idx="3">
                  <c:v>0.1229</c:v>
                </c:pt>
                <c:pt idx="4">
                  <c:v>0.14299999999999999</c:v>
                </c:pt>
                <c:pt idx="5">
                  <c:v>9.4299999999999995E-2</c:v>
                </c:pt>
                <c:pt idx="6">
                  <c:v>4.1399999999999999E-2</c:v>
                </c:pt>
                <c:pt idx="7">
                  <c:v>2.23E-2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4722-468C-BA91-4496368DC66C}"/>
            </c:ext>
          </c:extLst>
        </c:ser>
        <c:ser>
          <c:idx val="2"/>
          <c:order val="2"/>
          <c:tx>
            <c:strRef>
              <c:f>'Top Reasons'!$A$6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'Top Reasons'!$B$3:$I$3</c:f>
              <c:strCache>
                <c:ptCount val="8"/>
                <c:pt idx="0">
                  <c:v>Collections</c:v>
                </c:pt>
                <c:pt idx="1">
                  <c:v>Moved</c:v>
                </c:pt>
                <c:pt idx="2">
                  <c:v>Poor Service</c:v>
                </c:pt>
                <c:pt idx="3">
                  <c:v>Lost to Competition</c:v>
                </c:pt>
                <c:pt idx="4">
                  <c:v>No Longer Using System</c:v>
                </c:pt>
                <c:pt idx="5">
                  <c:v>Sold / Out of Business</c:v>
                </c:pt>
                <c:pt idx="6">
                  <c:v>Financial Difficulties</c:v>
                </c:pt>
                <c:pt idx="7">
                  <c:v>RMR Reduction</c:v>
                </c:pt>
              </c:strCache>
            </c:strRef>
          </c:cat>
          <c:val>
            <c:numRef>
              <c:f>'Top Reasons'!$B$6:$I$6</c:f>
              <c:numCache>
                <c:formatCode>0.00%</c:formatCode>
                <c:ptCount val="8"/>
                <c:pt idx="0">
                  <c:v>0.1295</c:v>
                </c:pt>
                <c:pt idx="1">
                  <c:v>0.36449999999999999</c:v>
                </c:pt>
                <c:pt idx="2">
                  <c:v>3.1699999999999999E-2</c:v>
                </c:pt>
                <c:pt idx="3">
                  <c:v>0.1182</c:v>
                </c:pt>
                <c:pt idx="4">
                  <c:v>0.1386</c:v>
                </c:pt>
                <c:pt idx="5">
                  <c:v>9.9900000000000003E-2</c:v>
                </c:pt>
                <c:pt idx="6">
                  <c:v>5.8299999999999998E-2</c:v>
                </c:pt>
                <c:pt idx="7">
                  <c:v>4.2299999999999997E-2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4722-468C-BA91-4496368DC66C}"/>
            </c:ext>
          </c:extLst>
        </c:ser>
        <c:ser>
          <c:idx val="3"/>
          <c:order val="3"/>
          <c:tx>
            <c:strRef>
              <c:f>'Top Reasons'!$A$7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'Top Reasons'!$B$3:$I$3</c:f>
              <c:strCache>
                <c:ptCount val="8"/>
                <c:pt idx="0">
                  <c:v>Collections</c:v>
                </c:pt>
                <c:pt idx="1">
                  <c:v>Moved</c:v>
                </c:pt>
                <c:pt idx="2">
                  <c:v>Poor Service</c:v>
                </c:pt>
                <c:pt idx="3">
                  <c:v>Lost to Competition</c:v>
                </c:pt>
                <c:pt idx="4">
                  <c:v>No Longer Using System</c:v>
                </c:pt>
                <c:pt idx="5">
                  <c:v>Sold / Out of Business</c:v>
                </c:pt>
                <c:pt idx="6">
                  <c:v>Financial Difficulties</c:v>
                </c:pt>
                <c:pt idx="7">
                  <c:v>RMR Reduction</c:v>
                </c:pt>
              </c:strCache>
            </c:strRef>
          </c:cat>
          <c:val>
            <c:numRef>
              <c:f>'Top Reasons'!$B$7:$I$7</c:f>
              <c:numCache>
                <c:formatCode>0.00%</c:formatCode>
                <c:ptCount val="8"/>
                <c:pt idx="0">
                  <c:v>0.19350000000000001</c:v>
                </c:pt>
                <c:pt idx="1">
                  <c:v>0.34200000000000003</c:v>
                </c:pt>
                <c:pt idx="2">
                  <c:v>4.1200000000000001E-2</c:v>
                </c:pt>
                <c:pt idx="3">
                  <c:v>7.3899999999999993E-2</c:v>
                </c:pt>
                <c:pt idx="4">
                  <c:v>0.13569999999999999</c:v>
                </c:pt>
                <c:pt idx="5">
                  <c:v>7.9799999999999996E-2</c:v>
                </c:pt>
                <c:pt idx="6">
                  <c:v>6.88E-2</c:v>
                </c:pt>
                <c:pt idx="7">
                  <c:v>5.3199999999999997E-2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4722-468C-BA91-4496368DC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box"/>
        <c:axId val="1284715439"/>
        <c:axId val="1284715919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'Top Reasons'!$A$4</c15:sqref>
                        </c15:formulaRef>
                      </c:ext>
                    </c:extLst>
                    <c:strCache>
                      <c:ptCount val="1"/>
                      <c:pt idx="0">
                        <c:v>2021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'Top Reasons'!$B$3:$I$3</c15:sqref>
                        </c15:formulaRef>
                      </c:ext>
                    </c:extLst>
                    <c:strCache>
                      <c:ptCount val="8"/>
                      <c:pt idx="0">
                        <c:v>Collections</c:v>
                      </c:pt>
                      <c:pt idx="1">
                        <c:v>Moved</c:v>
                      </c:pt>
                      <c:pt idx="2">
                        <c:v>Poor Service</c:v>
                      </c:pt>
                      <c:pt idx="3">
                        <c:v>Lost to Competition</c:v>
                      </c:pt>
                      <c:pt idx="4">
                        <c:v>No Longer Using System</c:v>
                      </c:pt>
                      <c:pt idx="5">
                        <c:v>Sold / Out of Business</c:v>
                      </c:pt>
                      <c:pt idx="6">
                        <c:v>Financial Difficulties</c:v>
                      </c:pt>
                      <c:pt idx="7">
                        <c:v>RMR Reduction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'Top Reasons'!$B$4:$I$4</c15:sqref>
                        </c15:formulaRef>
                      </c:ext>
                    </c:extLst>
                    <c:numCache>
                      <c:formatCode>0.00%</c:formatCode>
                      <c:ptCount val="8"/>
                      <c:pt idx="0">
                        <c:v>0.1234</c:v>
                      </c:pt>
                      <c:pt idx="1">
                        <c:v>0.40570000000000001</c:v>
                      </c:pt>
                      <c:pt idx="2">
                        <c:v>3.5799999999999998E-2</c:v>
                      </c:pt>
                      <c:pt idx="3">
                        <c:v>0.11360000000000001</c:v>
                      </c:pt>
                      <c:pt idx="4">
                        <c:v>0.1497</c:v>
                      </c:pt>
                      <c:pt idx="5">
                        <c:v>7.1099999999999997E-2</c:v>
                      </c:pt>
                      <c:pt idx="6">
                        <c:v>4.8500000000000001E-2</c:v>
                      </c:pt>
                      <c:pt idx="7">
                        <c:v>2.12E-2</c:v>
                      </c:pt>
                    </c:numCache>
                  </c:numRef>
                </c:val>
                <c:shape val="cylinder"/>
                <c:extLst>
                  <c:ext xmlns:c16="http://schemas.microsoft.com/office/drawing/2014/chart" uri="{C3380CC4-5D6E-409C-BE32-E72D297353CC}">
                    <c16:uniqueId val="{00000003-4722-468C-BA91-4496368DC66C}"/>
                  </c:ext>
                </c:extLst>
              </c15:ser>
            </c15:filteredBarSeries>
          </c:ext>
        </c:extLst>
      </c:bar3DChart>
      <c:catAx>
        <c:axId val="1284715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84715919"/>
        <c:crossesAt val="0"/>
        <c:auto val="0"/>
        <c:lblAlgn val="ctr"/>
        <c:lblOffset val="100"/>
        <c:noMultiLvlLbl val="0"/>
      </c:catAx>
      <c:valAx>
        <c:axId val="1284715919"/>
        <c:scaling>
          <c:orientation val="minMax"/>
          <c:max val="0.45"/>
          <c:min val="0"/>
        </c:scaling>
        <c:delete val="0"/>
        <c:axPos val="l"/>
        <c:majorGridlines>
          <c:spPr>
            <a:ln w="9525" cap="flat" cmpd="sng" algn="ctr">
              <a:solidFill>
                <a:srgbClr val="FFFFFF"/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84715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020249769392316"/>
          <c:y val="0.95380096979402995"/>
          <c:w val="0.4129154101136131"/>
          <c:h val="3.60441300769607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FFFFF">
        <a:lumMod val="85000"/>
      </a:srgbClr>
    </a:solidFill>
    <a:ln>
      <a:solidFill>
        <a:srgbClr val="000000"/>
      </a:solidFill>
    </a:ln>
    <a:effectLst/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9237415524091063E-2"/>
          <c:y val="4.899966191761955E-2"/>
          <c:w val="0.64278300045944947"/>
          <c:h val="0.88998353675381969"/>
        </c:manualLayout>
      </c:layout>
      <c:lineChart>
        <c:grouping val="standard"/>
        <c:varyColors val="0"/>
        <c:ser>
          <c:idx val="0"/>
          <c:order val="0"/>
          <c:tx>
            <c:strRef>
              <c:f>Reasons!$B$1</c:f>
              <c:strCache>
                <c:ptCount val="1"/>
                <c:pt idx="0">
                  <c:v>Moved</c:v>
                </c:pt>
              </c:strCache>
            </c:strRef>
          </c:tx>
          <c:marker>
            <c:symbol val="none"/>
          </c:marker>
          <c:cat>
            <c:numRef>
              <c:f>Reasons!$A$6:$A$16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  <c:extLst/>
            </c:numRef>
          </c:cat>
          <c:val>
            <c:numRef>
              <c:f>Reasons!$B$6:$B$16</c:f>
              <c:numCache>
                <c:formatCode>0.00%</c:formatCode>
                <c:ptCount val="11"/>
                <c:pt idx="0">
                  <c:v>0.35199999999999998</c:v>
                </c:pt>
                <c:pt idx="1">
                  <c:v>0.33629999999999999</c:v>
                </c:pt>
                <c:pt idx="2">
                  <c:v>0.32490000000000002</c:v>
                </c:pt>
                <c:pt idx="3">
                  <c:v>0.34100000000000003</c:v>
                </c:pt>
                <c:pt idx="4">
                  <c:v>0.33800000000000002</c:v>
                </c:pt>
                <c:pt idx="5">
                  <c:v>0.39040000000000002</c:v>
                </c:pt>
                <c:pt idx="6">
                  <c:v>0.33770000000000006</c:v>
                </c:pt>
                <c:pt idx="7">
                  <c:v>0.40570000000000001</c:v>
                </c:pt>
                <c:pt idx="8">
                  <c:v>0.40079999999999999</c:v>
                </c:pt>
                <c:pt idx="9">
                  <c:v>0.36450000000000005</c:v>
                </c:pt>
                <c:pt idx="10">
                  <c:v>0.34200000000000003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D4FC-475D-85E7-F640300EB370}"/>
            </c:ext>
          </c:extLst>
        </c:ser>
        <c:ser>
          <c:idx val="1"/>
          <c:order val="1"/>
          <c:tx>
            <c:strRef>
              <c:f>Reasons!$C$1</c:f>
              <c:strCache>
                <c:ptCount val="1"/>
                <c:pt idx="0">
                  <c:v>Collections</c:v>
                </c:pt>
              </c:strCache>
            </c:strRef>
          </c:tx>
          <c:marker>
            <c:symbol val="none"/>
          </c:marker>
          <c:cat>
            <c:numRef>
              <c:f>Reasons!$A$6:$A$16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  <c:extLst/>
            </c:numRef>
          </c:cat>
          <c:val>
            <c:numRef>
              <c:f>Reasons!$C$6:$C$16</c:f>
              <c:numCache>
                <c:formatCode>0.00%</c:formatCode>
                <c:ptCount val="11"/>
                <c:pt idx="0">
                  <c:v>0.151</c:v>
                </c:pt>
                <c:pt idx="1">
                  <c:v>0.1512</c:v>
                </c:pt>
                <c:pt idx="2">
                  <c:v>0.14800000000000002</c:v>
                </c:pt>
                <c:pt idx="3">
                  <c:v>0.11600000000000001</c:v>
                </c:pt>
                <c:pt idx="4">
                  <c:v>0.111</c:v>
                </c:pt>
                <c:pt idx="5">
                  <c:v>0.14149999999999999</c:v>
                </c:pt>
                <c:pt idx="6">
                  <c:v>0.106</c:v>
                </c:pt>
                <c:pt idx="7">
                  <c:v>0.1234</c:v>
                </c:pt>
                <c:pt idx="8">
                  <c:v>0.1168</c:v>
                </c:pt>
                <c:pt idx="9">
                  <c:v>0.1295</c:v>
                </c:pt>
                <c:pt idx="10">
                  <c:v>0.19350000000000001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D4FC-475D-85E7-F640300EB370}"/>
            </c:ext>
          </c:extLst>
        </c:ser>
        <c:ser>
          <c:idx val="2"/>
          <c:order val="2"/>
          <c:tx>
            <c:strRef>
              <c:f>Reasons!$D$1</c:f>
              <c:strCache>
                <c:ptCount val="1"/>
                <c:pt idx="0">
                  <c:v>Lost to Competiton </c:v>
                </c:pt>
              </c:strCache>
            </c:strRef>
          </c:tx>
          <c:marker>
            <c:symbol val="none"/>
          </c:marker>
          <c:cat>
            <c:numRef>
              <c:f>Reasons!$A$6:$A$16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  <c:extLst/>
            </c:numRef>
          </c:cat>
          <c:val>
            <c:numRef>
              <c:f>Reasons!$D$6:$D$16</c:f>
              <c:numCache>
                <c:formatCode>0.00%</c:formatCode>
                <c:ptCount val="11"/>
                <c:pt idx="0">
                  <c:v>0.16300000000000001</c:v>
                </c:pt>
                <c:pt idx="1">
                  <c:v>0.16039999999999999</c:v>
                </c:pt>
                <c:pt idx="2">
                  <c:v>0.14940000000000001</c:v>
                </c:pt>
                <c:pt idx="3">
                  <c:v>0.1288</c:v>
                </c:pt>
                <c:pt idx="4">
                  <c:v>0.13400000000000001</c:v>
                </c:pt>
                <c:pt idx="5">
                  <c:v>9.3100000000000002E-2</c:v>
                </c:pt>
                <c:pt idx="6">
                  <c:v>0.17800000000000002</c:v>
                </c:pt>
                <c:pt idx="7">
                  <c:v>0.11359999999999999</c:v>
                </c:pt>
                <c:pt idx="8">
                  <c:v>0.1229</c:v>
                </c:pt>
                <c:pt idx="9">
                  <c:v>0.1182</c:v>
                </c:pt>
                <c:pt idx="10">
                  <c:v>7.3899999999999993E-2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D4FC-475D-85E7-F640300EB370}"/>
            </c:ext>
          </c:extLst>
        </c:ser>
        <c:ser>
          <c:idx val="3"/>
          <c:order val="3"/>
          <c:tx>
            <c:strRef>
              <c:f>Reasons!$E$1</c:f>
              <c:strCache>
                <c:ptCount val="1"/>
                <c:pt idx="0">
                  <c:v>No Longer Using System</c:v>
                </c:pt>
              </c:strCache>
            </c:strRef>
          </c:tx>
          <c:marker>
            <c:symbol val="none"/>
          </c:marker>
          <c:cat>
            <c:numRef>
              <c:f>Reasons!$A$6:$A$16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  <c:extLst/>
            </c:numRef>
          </c:cat>
          <c:val>
            <c:numRef>
              <c:f>Reasons!$E$6:$E$16</c:f>
              <c:numCache>
                <c:formatCode>0.00%</c:formatCode>
                <c:ptCount val="11"/>
                <c:pt idx="0">
                  <c:v>0.107</c:v>
                </c:pt>
                <c:pt idx="1">
                  <c:v>0.1077</c:v>
                </c:pt>
                <c:pt idx="2">
                  <c:v>0.12039999999999999</c:v>
                </c:pt>
                <c:pt idx="3">
                  <c:v>0.15</c:v>
                </c:pt>
                <c:pt idx="4">
                  <c:v>0.13100000000000001</c:v>
                </c:pt>
                <c:pt idx="5">
                  <c:v>0.1769</c:v>
                </c:pt>
                <c:pt idx="6">
                  <c:v>0.12839999999999999</c:v>
                </c:pt>
                <c:pt idx="7">
                  <c:v>0.1497</c:v>
                </c:pt>
                <c:pt idx="8">
                  <c:v>0.14300000000000002</c:v>
                </c:pt>
                <c:pt idx="9">
                  <c:v>0.1386</c:v>
                </c:pt>
                <c:pt idx="10">
                  <c:v>0.13569999999999999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D4FC-475D-85E7-F640300EB370}"/>
            </c:ext>
          </c:extLst>
        </c:ser>
        <c:ser>
          <c:idx val="4"/>
          <c:order val="4"/>
          <c:tx>
            <c:strRef>
              <c:f>Reasons!$F$1</c:f>
              <c:strCache>
                <c:ptCount val="1"/>
                <c:pt idx="0">
                  <c:v>Financial Difficulties</c:v>
                </c:pt>
              </c:strCache>
            </c:strRef>
          </c:tx>
          <c:marker>
            <c:symbol val="none"/>
          </c:marker>
          <c:cat>
            <c:numRef>
              <c:f>Reasons!$A$6:$A$16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  <c:extLst/>
            </c:numRef>
          </c:cat>
          <c:val>
            <c:numRef>
              <c:f>Reasons!$F$6:$F$16</c:f>
              <c:numCache>
                <c:formatCode>0.00%</c:formatCode>
                <c:ptCount val="11"/>
                <c:pt idx="0">
                  <c:v>7.9000000000000001E-2</c:v>
                </c:pt>
                <c:pt idx="1">
                  <c:v>7.9399999999999998E-2</c:v>
                </c:pt>
                <c:pt idx="2">
                  <c:v>8.6699999999999999E-2</c:v>
                </c:pt>
                <c:pt idx="3">
                  <c:v>4.1799999999999997E-2</c:v>
                </c:pt>
                <c:pt idx="4">
                  <c:v>0.04</c:v>
                </c:pt>
                <c:pt idx="5">
                  <c:v>4.3400000000000001E-2</c:v>
                </c:pt>
                <c:pt idx="6">
                  <c:v>5.6299999999999996E-2</c:v>
                </c:pt>
                <c:pt idx="7">
                  <c:v>4.8499999999999995E-2</c:v>
                </c:pt>
                <c:pt idx="8">
                  <c:v>4.1399999999999999E-2</c:v>
                </c:pt>
                <c:pt idx="9">
                  <c:v>5.8299999999999998E-2</c:v>
                </c:pt>
                <c:pt idx="10">
                  <c:v>6.88E-2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4-D4FC-475D-85E7-F640300EB3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039680"/>
        <c:axId val="138041216"/>
      </c:lineChart>
      <c:catAx>
        <c:axId val="138039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38041216"/>
        <c:crosses val="autoZero"/>
        <c:auto val="1"/>
        <c:lblAlgn val="ctr"/>
        <c:lblOffset val="100"/>
        <c:noMultiLvlLbl val="0"/>
      </c:catAx>
      <c:valAx>
        <c:axId val="13804121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38039680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legend>
      <c:legendPos val="r"/>
      <c:layout>
        <c:manualLayout>
          <c:xMode val="edge"/>
          <c:yMode val="edge"/>
          <c:x val="0.75912694252391544"/>
          <c:y val="0.34475188146331165"/>
          <c:w val="0.20933836931911193"/>
          <c:h val="0.29705002899934169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spPr>
    <a:solidFill>
      <a:srgbClr val="0F9ED5">
        <a:tint val="20000"/>
      </a:srgbClr>
    </a:solidFill>
    <a:ln>
      <a:solidFill>
        <a:srgbClr val="000000"/>
      </a:solidFill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'PERS DTC Reasons'!$A$4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'PERS DTC Reasons'!$B$3:$E$3</c:f>
              <c:strCache>
                <c:ptCount val="4"/>
                <c:pt idx="0">
                  <c:v>Death / Moved to Assisted Living</c:v>
                </c:pt>
                <c:pt idx="1">
                  <c:v>Never Used System</c:v>
                </c:pt>
                <c:pt idx="2">
                  <c:v>Can't Afford</c:v>
                </c:pt>
                <c:pt idx="3">
                  <c:v>Switched to Competitor</c:v>
                </c:pt>
              </c:strCache>
            </c:strRef>
          </c:cat>
          <c:val>
            <c:numRef>
              <c:f>'PERS DTC Reasons'!$B$4:$E$4</c:f>
              <c:numCache>
                <c:formatCode>0.00%</c:formatCode>
                <c:ptCount val="4"/>
                <c:pt idx="0">
                  <c:v>0.38379999999999997</c:v>
                </c:pt>
                <c:pt idx="1">
                  <c:v>0.14299999999999999</c:v>
                </c:pt>
                <c:pt idx="2">
                  <c:v>2.3800000000000002E-2</c:v>
                </c:pt>
                <c:pt idx="3">
                  <c:v>2.0199999999999999E-2</c:v>
                </c:pt>
              </c:numCache>
            </c:numRef>
          </c:val>
          <c:shape val="cylinder"/>
          <c:extLst xmlns:c15="http://schemas.microsoft.com/office/drawing/2012/chart">
            <c:ext xmlns:c16="http://schemas.microsoft.com/office/drawing/2014/chart" uri="{C3380CC4-5D6E-409C-BE32-E72D297353CC}">
              <c16:uniqueId val="{00000000-BA90-4AA0-9A48-3FA03F95AB83}"/>
            </c:ext>
          </c:extLst>
        </c:ser>
        <c:ser>
          <c:idx val="1"/>
          <c:order val="1"/>
          <c:tx>
            <c:strRef>
              <c:f>'PERS DTC Reasons'!$A$5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'PERS DTC Reasons'!$B$3:$E$3</c:f>
              <c:strCache>
                <c:ptCount val="4"/>
                <c:pt idx="0">
                  <c:v>Death / Moved to Assisted Living</c:v>
                </c:pt>
                <c:pt idx="1">
                  <c:v>Never Used System</c:v>
                </c:pt>
                <c:pt idx="2">
                  <c:v>Can't Afford</c:v>
                </c:pt>
                <c:pt idx="3">
                  <c:v>Switched to Competitor</c:v>
                </c:pt>
              </c:strCache>
            </c:strRef>
          </c:cat>
          <c:val>
            <c:numRef>
              <c:f>'PERS DTC Reasons'!$B$5:$E$5</c:f>
              <c:numCache>
                <c:formatCode>0.00%</c:formatCode>
                <c:ptCount val="4"/>
                <c:pt idx="0">
                  <c:v>0.378</c:v>
                </c:pt>
                <c:pt idx="1">
                  <c:v>0.1386</c:v>
                </c:pt>
                <c:pt idx="2">
                  <c:v>1.2699999999999999E-2</c:v>
                </c:pt>
                <c:pt idx="3">
                  <c:v>2.3E-2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BA90-4AA0-9A48-3FA03F95AB83}"/>
            </c:ext>
          </c:extLst>
        </c:ser>
        <c:ser>
          <c:idx val="2"/>
          <c:order val="2"/>
          <c:tx>
            <c:strRef>
              <c:f>'PERS DTC Reasons'!$A$6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'PERS DTC Reasons'!$B$3:$E$3</c:f>
              <c:strCache>
                <c:ptCount val="4"/>
                <c:pt idx="0">
                  <c:v>Death / Moved to Assisted Living</c:v>
                </c:pt>
                <c:pt idx="1">
                  <c:v>Never Used System</c:v>
                </c:pt>
                <c:pt idx="2">
                  <c:v>Can't Afford</c:v>
                </c:pt>
                <c:pt idx="3">
                  <c:v>Switched to Competitor</c:v>
                </c:pt>
              </c:strCache>
            </c:strRef>
          </c:cat>
          <c:val>
            <c:numRef>
              <c:f>'PERS DTC Reasons'!$B$6:$E$6</c:f>
              <c:numCache>
                <c:formatCode>0.00%</c:formatCode>
                <c:ptCount val="4"/>
                <c:pt idx="0">
                  <c:v>0.56999999999999995</c:v>
                </c:pt>
                <c:pt idx="1">
                  <c:v>0.22</c:v>
                </c:pt>
                <c:pt idx="2">
                  <c:v>0.13</c:v>
                </c:pt>
                <c:pt idx="3">
                  <c:v>0.04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2-BA90-4AA0-9A48-3FA03F95A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box"/>
        <c:axId val="1284715439"/>
        <c:axId val="1284715919"/>
        <c:axId val="0"/>
        <c:extLst/>
      </c:bar3DChart>
      <c:catAx>
        <c:axId val="1284715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5989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84715919"/>
        <c:crossesAt val="0"/>
        <c:auto val="0"/>
        <c:lblAlgn val="ctr"/>
        <c:lblOffset val="100"/>
        <c:noMultiLvlLbl val="0"/>
      </c:catAx>
      <c:valAx>
        <c:axId val="1284715919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rgbClr val="E8E8E8">
                  <a:lumMod val="90000"/>
                </a:srgb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5989A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84715439"/>
        <c:crosses val="autoZero"/>
        <c:crossBetween val="between"/>
      </c:valAx>
      <c:spPr>
        <a:solidFill>
          <a:sysClr val="window" lastClr="FFFFFF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524506687368039"/>
          <c:y val="0.95092125396478433"/>
          <c:w val="0.4129154101136131"/>
          <c:h val="3.60441300769607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59468E-5D23-4314-8246-AEAFCD29398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EEDD3-E1B4-4855-B905-E27C46E6A0ED}">
      <dgm:prSet/>
      <dgm:spPr/>
      <dgm:t>
        <a:bodyPr/>
        <a:lstStyle/>
        <a:p>
          <a:r>
            <a:rPr lang="en-US" b="1" dirty="0"/>
            <a:t>The Short Version</a:t>
          </a:r>
        </a:p>
      </dgm:t>
    </dgm:pt>
    <dgm:pt modelId="{EBDA5DB9-AC0E-44A5-A6C2-BB361896D1AB}" type="parTrans" cxnId="{47E22447-CD04-4378-A1AE-0A931B578E8B}">
      <dgm:prSet/>
      <dgm:spPr/>
      <dgm:t>
        <a:bodyPr/>
        <a:lstStyle/>
        <a:p>
          <a:endParaRPr lang="en-US" b="0"/>
        </a:p>
      </dgm:t>
    </dgm:pt>
    <dgm:pt modelId="{C8D4F7BA-9409-41F5-B990-A3F381DC7FE8}" type="sibTrans" cxnId="{47E22447-CD04-4378-A1AE-0A931B578E8B}">
      <dgm:prSet/>
      <dgm:spPr/>
      <dgm:t>
        <a:bodyPr/>
        <a:lstStyle/>
        <a:p>
          <a:endParaRPr lang="en-US" b="0"/>
        </a:p>
      </dgm:t>
    </dgm:pt>
    <dgm:pt modelId="{BCCCD626-B59E-4AD2-9EA4-ECE789022DD0}">
      <dgm:prSet/>
      <dgm:spPr/>
      <dgm:t>
        <a:bodyPr/>
        <a:lstStyle/>
        <a:p>
          <a:r>
            <a:rPr lang="en-US" b="0" dirty="0"/>
            <a:t>The measurement of customer dissatisfaction with or need for the system.</a:t>
          </a:r>
        </a:p>
      </dgm:t>
    </dgm:pt>
    <dgm:pt modelId="{01D668F6-6941-4B20-AB9F-B6F70742DFA3}" type="parTrans" cxnId="{97CEBE49-B8FB-42C0-892F-4F84DF92B2B9}">
      <dgm:prSet/>
      <dgm:spPr/>
      <dgm:t>
        <a:bodyPr/>
        <a:lstStyle/>
        <a:p>
          <a:endParaRPr lang="en-US" b="0"/>
        </a:p>
      </dgm:t>
    </dgm:pt>
    <dgm:pt modelId="{9AEFE804-F094-4F40-9636-356BAA210226}" type="sibTrans" cxnId="{97CEBE49-B8FB-42C0-892F-4F84DF92B2B9}">
      <dgm:prSet/>
      <dgm:spPr/>
      <dgm:t>
        <a:bodyPr/>
        <a:lstStyle/>
        <a:p>
          <a:endParaRPr lang="en-US" b="0"/>
        </a:p>
      </dgm:t>
    </dgm:pt>
    <dgm:pt modelId="{C84BACE0-9EA0-4ED9-93C0-DDD4217E16A2}">
      <dgm:prSet/>
      <dgm:spPr/>
      <dgm:t>
        <a:bodyPr/>
        <a:lstStyle/>
        <a:p>
          <a:r>
            <a:rPr lang="en-US" b="1" dirty="0"/>
            <a:t>Why Measure?</a:t>
          </a:r>
        </a:p>
      </dgm:t>
    </dgm:pt>
    <dgm:pt modelId="{47C783D3-D56C-4C17-92B7-0BD68BAC6EC7}" type="parTrans" cxnId="{3BDC7526-F792-42B7-AA65-4FB93812D653}">
      <dgm:prSet/>
      <dgm:spPr/>
      <dgm:t>
        <a:bodyPr/>
        <a:lstStyle/>
        <a:p>
          <a:endParaRPr lang="en-US" b="0"/>
        </a:p>
      </dgm:t>
    </dgm:pt>
    <dgm:pt modelId="{3348AC18-01D2-4BBF-8833-75253BED5D9E}" type="sibTrans" cxnId="{3BDC7526-F792-42B7-AA65-4FB93812D653}">
      <dgm:prSet/>
      <dgm:spPr/>
      <dgm:t>
        <a:bodyPr/>
        <a:lstStyle/>
        <a:p>
          <a:endParaRPr lang="en-US" b="0"/>
        </a:p>
      </dgm:t>
    </dgm:pt>
    <dgm:pt modelId="{ED4CCE8F-64B3-4151-95B9-96F6C5832CDF}">
      <dgm:prSet/>
      <dgm:spPr/>
      <dgm:t>
        <a:bodyPr/>
        <a:lstStyle/>
        <a:p>
          <a:r>
            <a:rPr lang="en-US" b="0" dirty="0"/>
            <a:t>Attrition measures customer dissatisfaction which, for the most part, is company caused.</a:t>
          </a:r>
        </a:p>
      </dgm:t>
    </dgm:pt>
    <dgm:pt modelId="{B28601A3-2606-4ED2-8931-62C8D6612BE4}" type="parTrans" cxnId="{F2619029-12A7-4C1B-A9D4-63D63DB5946C}">
      <dgm:prSet/>
      <dgm:spPr/>
      <dgm:t>
        <a:bodyPr/>
        <a:lstStyle/>
        <a:p>
          <a:endParaRPr lang="en-US" b="0"/>
        </a:p>
      </dgm:t>
    </dgm:pt>
    <dgm:pt modelId="{B93DE7CA-DE87-4180-9B71-D9F4C0C108B2}" type="sibTrans" cxnId="{F2619029-12A7-4C1B-A9D4-63D63DB5946C}">
      <dgm:prSet/>
      <dgm:spPr/>
      <dgm:t>
        <a:bodyPr/>
        <a:lstStyle/>
        <a:p>
          <a:endParaRPr lang="en-US" b="0"/>
        </a:p>
      </dgm:t>
    </dgm:pt>
    <dgm:pt modelId="{5B2369EE-C61E-4DD6-9CEF-C155A191E884}">
      <dgm:prSet/>
      <dgm:spPr/>
      <dgm:t>
        <a:bodyPr/>
        <a:lstStyle/>
        <a:p>
          <a:r>
            <a:rPr lang="en-US" b="0" dirty="0"/>
            <a:t>The Attrition tracking process should be managed to identify, focus on, and rectify those causes within each organization.</a:t>
          </a:r>
        </a:p>
      </dgm:t>
    </dgm:pt>
    <dgm:pt modelId="{678FD6AE-74BB-4F86-8B9C-D2E3221B2080}" type="parTrans" cxnId="{9BB07588-065A-468F-9E43-8C8529F31E4A}">
      <dgm:prSet/>
      <dgm:spPr/>
      <dgm:t>
        <a:bodyPr/>
        <a:lstStyle/>
        <a:p>
          <a:endParaRPr lang="en-US" b="0"/>
        </a:p>
      </dgm:t>
    </dgm:pt>
    <dgm:pt modelId="{B6172C70-B420-4FA4-900E-C2CC8E26127F}" type="sibTrans" cxnId="{9BB07588-065A-468F-9E43-8C8529F31E4A}">
      <dgm:prSet/>
      <dgm:spPr/>
      <dgm:t>
        <a:bodyPr/>
        <a:lstStyle/>
        <a:p>
          <a:endParaRPr lang="en-US" b="0"/>
        </a:p>
      </dgm:t>
    </dgm:pt>
    <dgm:pt modelId="{1E56C350-9D44-4C8A-9B9A-985D57CC1ECB}" type="pres">
      <dgm:prSet presAssocID="{7759468E-5D23-4314-8246-AEAFCD29398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8219CF8-0CB2-444A-AFF6-131571169A27}" type="pres">
      <dgm:prSet presAssocID="{950EEDD3-E1B4-4855-B905-E27C46E6A0ED}" presName="hierRoot1" presStyleCnt="0"/>
      <dgm:spPr/>
    </dgm:pt>
    <dgm:pt modelId="{EE42E891-FDB4-479A-9550-02CE1371648F}" type="pres">
      <dgm:prSet presAssocID="{950EEDD3-E1B4-4855-B905-E27C46E6A0ED}" presName="composite" presStyleCnt="0"/>
      <dgm:spPr/>
    </dgm:pt>
    <dgm:pt modelId="{FDA6138D-FA74-42A2-9487-4AB9399B0141}" type="pres">
      <dgm:prSet presAssocID="{950EEDD3-E1B4-4855-B905-E27C46E6A0ED}" presName="background" presStyleLbl="node0" presStyleIdx="0" presStyleCnt="2"/>
      <dgm:spPr/>
    </dgm:pt>
    <dgm:pt modelId="{951B9B2B-5D21-4D40-89C3-93DFAAA432E7}" type="pres">
      <dgm:prSet presAssocID="{950EEDD3-E1B4-4855-B905-E27C46E6A0ED}" presName="text" presStyleLbl="fgAcc0" presStyleIdx="0" presStyleCnt="2">
        <dgm:presLayoutVars>
          <dgm:chPref val="3"/>
        </dgm:presLayoutVars>
      </dgm:prSet>
      <dgm:spPr/>
    </dgm:pt>
    <dgm:pt modelId="{8BC83E71-CE49-4176-8622-1F1733B9DCDF}" type="pres">
      <dgm:prSet presAssocID="{950EEDD3-E1B4-4855-B905-E27C46E6A0ED}" presName="hierChild2" presStyleCnt="0"/>
      <dgm:spPr/>
    </dgm:pt>
    <dgm:pt modelId="{0519DE0A-4004-41D6-A5AB-8A74597B52C9}" type="pres">
      <dgm:prSet presAssocID="{01D668F6-6941-4B20-AB9F-B6F70742DFA3}" presName="Name10" presStyleLbl="parChTrans1D2" presStyleIdx="0" presStyleCnt="3"/>
      <dgm:spPr/>
    </dgm:pt>
    <dgm:pt modelId="{8998C770-1060-4F1E-899D-66BC04EE30CE}" type="pres">
      <dgm:prSet presAssocID="{BCCCD626-B59E-4AD2-9EA4-ECE789022DD0}" presName="hierRoot2" presStyleCnt="0"/>
      <dgm:spPr/>
    </dgm:pt>
    <dgm:pt modelId="{C1B6056B-5048-48AC-98DE-09FB5BDF7CF3}" type="pres">
      <dgm:prSet presAssocID="{BCCCD626-B59E-4AD2-9EA4-ECE789022DD0}" presName="composite2" presStyleCnt="0"/>
      <dgm:spPr/>
    </dgm:pt>
    <dgm:pt modelId="{BFB93D1C-DF73-40BF-AF99-D62199BE1530}" type="pres">
      <dgm:prSet presAssocID="{BCCCD626-B59E-4AD2-9EA4-ECE789022DD0}" presName="background2" presStyleLbl="node2" presStyleIdx="0" presStyleCnt="3"/>
      <dgm:spPr/>
    </dgm:pt>
    <dgm:pt modelId="{4B174A71-8774-49AD-B7F2-598D8C8F1FE1}" type="pres">
      <dgm:prSet presAssocID="{BCCCD626-B59E-4AD2-9EA4-ECE789022DD0}" presName="text2" presStyleLbl="fgAcc2" presStyleIdx="0" presStyleCnt="3">
        <dgm:presLayoutVars>
          <dgm:chPref val="3"/>
        </dgm:presLayoutVars>
      </dgm:prSet>
      <dgm:spPr/>
    </dgm:pt>
    <dgm:pt modelId="{3561F19F-F456-4D47-9162-9468BCDE23AB}" type="pres">
      <dgm:prSet presAssocID="{BCCCD626-B59E-4AD2-9EA4-ECE789022DD0}" presName="hierChild3" presStyleCnt="0"/>
      <dgm:spPr/>
    </dgm:pt>
    <dgm:pt modelId="{7B48BB23-1DF6-4678-9022-24AE4063B46B}" type="pres">
      <dgm:prSet presAssocID="{C84BACE0-9EA0-4ED9-93C0-DDD4217E16A2}" presName="hierRoot1" presStyleCnt="0"/>
      <dgm:spPr/>
    </dgm:pt>
    <dgm:pt modelId="{58B1D632-6E9C-4480-BF23-FAE65BDEB155}" type="pres">
      <dgm:prSet presAssocID="{C84BACE0-9EA0-4ED9-93C0-DDD4217E16A2}" presName="composite" presStyleCnt="0"/>
      <dgm:spPr/>
    </dgm:pt>
    <dgm:pt modelId="{BDC84B8F-F99B-4E0E-B949-8592B72A3AF6}" type="pres">
      <dgm:prSet presAssocID="{C84BACE0-9EA0-4ED9-93C0-DDD4217E16A2}" presName="background" presStyleLbl="node0" presStyleIdx="1" presStyleCnt="2"/>
      <dgm:spPr/>
    </dgm:pt>
    <dgm:pt modelId="{F685CD9A-6143-4323-A252-EE270E043596}" type="pres">
      <dgm:prSet presAssocID="{C84BACE0-9EA0-4ED9-93C0-DDD4217E16A2}" presName="text" presStyleLbl="fgAcc0" presStyleIdx="1" presStyleCnt="2">
        <dgm:presLayoutVars>
          <dgm:chPref val="3"/>
        </dgm:presLayoutVars>
      </dgm:prSet>
      <dgm:spPr/>
    </dgm:pt>
    <dgm:pt modelId="{8CAFA31A-39D3-44D9-B325-834C75C4E5AF}" type="pres">
      <dgm:prSet presAssocID="{C84BACE0-9EA0-4ED9-93C0-DDD4217E16A2}" presName="hierChild2" presStyleCnt="0"/>
      <dgm:spPr/>
    </dgm:pt>
    <dgm:pt modelId="{306E02B1-0F95-4E71-AE51-69E71C4B1A87}" type="pres">
      <dgm:prSet presAssocID="{B28601A3-2606-4ED2-8931-62C8D6612BE4}" presName="Name10" presStyleLbl="parChTrans1D2" presStyleIdx="1" presStyleCnt="3"/>
      <dgm:spPr/>
    </dgm:pt>
    <dgm:pt modelId="{B9A66B83-D32B-482A-86D2-181478EE3F62}" type="pres">
      <dgm:prSet presAssocID="{ED4CCE8F-64B3-4151-95B9-96F6C5832CDF}" presName="hierRoot2" presStyleCnt="0"/>
      <dgm:spPr/>
    </dgm:pt>
    <dgm:pt modelId="{5529341A-04BE-4832-ACA5-AFE578FACC0A}" type="pres">
      <dgm:prSet presAssocID="{ED4CCE8F-64B3-4151-95B9-96F6C5832CDF}" presName="composite2" presStyleCnt="0"/>
      <dgm:spPr/>
    </dgm:pt>
    <dgm:pt modelId="{D0475247-6F79-45AC-A17E-81062DAEA489}" type="pres">
      <dgm:prSet presAssocID="{ED4CCE8F-64B3-4151-95B9-96F6C5832CDF}" presName="background2" presStyleLbl="node2" presStyleIdx="1" presStyleCnt="3"/>
      <dgm:spPr/>
    </dgm:pt>
    <dgm:pt modelId="{97F884FE-7AE9-4512-A1F7-F6C3A2941475}" type="pres">
      <dgm:prSet presAssocID="{ED4CCE8F-64B3-4151-95B9-96F6C5832CDF}" presName="text2" presStyleLbl="fgAcc2" presStyleIdx="1" presStyleCnt="3">
        <dgm:presLayoutVars>
          <dgm:chPref val="3"/>
        </dgm:presLayoutVars>
      </dgm:prSet>
      <dgm:spPr/>
    </dgm:pt>
    <dgm:pt modelId="{3FD16F03-6740-4873-8848-159F553DF33C}" type="pres">
      <dgm:prSet presAssocID="{ED4CCE8F-64B3-4151-95B9-96F6C5832CDF}" presName="hierChild3" presStyleCnt="0"/>
      <dgm:spPr/>
    </dgm:pt>
    <dgm:pt modelId="{E73E2404-55D6-4EDF-A176-30F8D39844FF}" type="pres">
      <dgm:prSet presAssocID="{678FD6AE-74BB-4F86-8B9C-D2E3221B2080}" presName="Name10" presStyleLbl="parChTrans1D2" presStyleIdx="2" presStyleCnt="3"/>
      <dgm:spPr/>
    </dgm:pt>
    <dgm:pt modelId="{6EAA2A5B-7C89-404E-8FEA-95C8C1B34317}" type="pres">
      <dgm:prSet presAssocID="{5B2369EE-C61E-4DD6-9CEF-C155A191E884}" presName="hierRoot2" presStyleCnt="0"/>
      <dgm:spPr/>
    </dgm:pt>
    <dgm:pt modelId="{6BA26F40-8BD7-4F1C-9EEF-2D2FF7A1D6B2}" type="pres">
      <dgm:prSet presAssocID="{5B2369EE-C61E-4DD6-9CEF-C155A191E884}" presName="composite2" presStyleCnt="0"/>
      <dgm:spPr/>
    </dgm:pt>
    <dgm:pt modelId="{D987496C-7FAF-4FE8-BD1C-37F338FA79B1}" type="pres">
      <dgm:prSet presAssocID="{5B2369EE-C61E-4DD6-9CEF-C155A191E884}" presName="background2" presStyleLbl="node2" presStyleIdx="2" presStyleCnt="3"/>
      <dgm:spPr/>
    </dgm:pt>
    <dgm:pt modelId="{A3841BC8-F9F0-49F0-BFFB-42741CA04669}" type="pres">
      <dgm:prSet presAssocID="{5B2369EE-C61E-4DD6-9CEF-C155A191E884}" presName="text2" presStyleLbl="fgAcc2" presStyleIdx="2" presStyleCnt="3">
        <dgm:presLayoutVars>
          <dgm:chPref val="3"/>
        </dgm:presLayoutVars>
      </dgm:prSet>
      <dgm:spPr/>
    </dgm:pt>
    <dgm:pt modelId="{D6CB315C-2F73-47CA-ADAA-DC0BA3F9697B}" type="pres">
      <dgm:prSet presAssocID="{5B2369EE-C61E-4DD6-9CEF-C155A191E884}" presName="hierChild3" presStyleCnt="0"/>
      <dgm:spPr/>
    </dgm:pt>
  </dgm:ptLst>
  <dgm:cxnLst>
    <dgm:cxn modelId="{3BDC7526-F792-42B7-AA65-4FB93812D653}" srcId="{7759468E-5D23-4314-8246-AEAFCD293985}" destId="{C84BACE0-9EA0-4ED9-93C0-DDD4217E16A2}" srcOrd="1" destOrd="0" parTransId="{47C783D3-D56C-4C17-92B7-0BD68BAC6EC7}" sibTransId="{3348AC18-01D2-4BBF-8833-75253BED5D9E}"/>
    <dgm:cxn modelId="{F2619029-12A7-4C1B-A9D4-63D63DB5946C}" srcId="{C84BACE0-9EA0-4ED9-93C0-DDD4217E16A2}" destId="{ED4CCE8F-64B3-4151-95B9-96F6C5832CDF}" srcOrd="0" destOrd="0" parTransId="{B28601A3-2606-4ED2-8931-62C8D6612BE4}" sibTransId="{B93DE7CA-DE87-4180-9B71-D9F4C0C108B2}"/>
    <dgm:cxn modelId="{47E22447-CD04-4378-A1AE-0A931B578E8B}" srcId="{7759468E-5D23-4314-8246-AEAFCD293985}" destId="{950EEDD3-E1B4-4855-B905-E27C46E6A0ED}" srcOrd="0" destOrd="0" parTransId="{EBDA5DB9-AC0E-44A5-A6C2-BB361896D1AB}" sibTransId="{C8D4F7BA-9409-41F5-B990-A3F381DC7FE8}"/>
    <dgm:cxn modelId="{64E44F67-B757-4BCF-9B57-888E66763E94}" type="presOf" srcId="{ED4CCE8F-64B3-4151-95B9-96F6C5832CDF}" destId="{97F884FE-7AE9-4512-A1F7-F6C3A2941475}" srcOrd="0" destOrd="0" presId="urn:microsoft.com/office/officeart/2005/8/layout/hierarchy1"/>
    <dgm:cxn modelId="{97CEBE49-B8FB-42C0-892F-4F84DF92B2B9}" srcId="{950EEDD3-E1B4-4855-B905-E27C46E6A0ED}" destId="{BCCCD626-B59E-4AD2-9EA4-ECE789022DD0}" srcOrd="0" destOrd="0" parTransId="{01D668F6-6941-4B20-AB9F-B6F70742DFA3}" sibTransId="{9AEFE804-F094-4F40-9636-356BAA210226}"/>
    <dgm:cxn modelId="{C6A0F76D-018C-4255-95F8-DA536C7FEA5E}" type="presOf" srcId="{B28601A3-2606-4ED2-8931-62C8D6612BE4}" destId="{306E02B1-0F95-4E71-AE51-69E71C4B1A87}" srcOrd="0" destOrd="0" presId="urn:microsoft.com/office/officeart/2005/8/layout/hierarchy1"/>
    <dgm:cxn modelId="{EAE0DE70-0176-4C9A-9154-0817FF18A884}" type="presOf" srcId="{C84BACE0-9EA0-4ED9-93C0-DDD4217E16A2}" destId="{F685CD9A-6143-4323-A252-EE270E043596}" srcOrd="0" destOrd="0" presId="urn:microsoft.com/office/officeart/2005/8/layout/hierarchy1"/>
    <dgm:cxn modelId="{2F677D71-27C2-45BB-B71B-7D661B73DDED}" type="presOf" srcId="{5B2369EE-C61E-4DD6-9CEF-C155A191E884}" destId="{A3841BC8-F9F0-49F0-BFFB-42741CA04669}" srcOrd="0" destOrd="0" presId="urn:microsoft.com/office/officeart/2005/8/layout/hierarchy1"/>
    <dgm:cxn modelId="{26C7FA7F-E988-4C5E-B79C-92655FCC8DAF}" type="presOf" srcId="{BCCCD626-B59E-4AD2-9EA4-ECE789022DD0}" destId="{4B174A71-8774-49AD-B7F2-598D8C8F1FE1}" srcOrd="0" destOrd="0" presId="urn:microsoft.com/office/officeart/2005/8/layout/hierarchy1"/>
    <dgm:cxn modelId="{9BB07588-065A-468F-9E43-8C8529F31E4A}" srcId="{C84BACE0-9EA0-4ED9-93C0-DDD4217E16A2}" destId="{5B2369EE-C61E-4DD6-9CEF-C155A191E884}" srcOrd="1" destOrd="0" parTransId="{678FD6AE-74BB-4F86-8B9C-D2E3221B2080}" sibTransId="{B6172C70-B420-4FA4-900E-C2CC8E26127F}"/>
    <dgm:cxn modelId="{CAE8D8A1-756B-46E7-988E-67C93F68B3BB}" type="presOf" srcId="{7759468E-5D23-4314-8246-AEAFCD293985}" destId="{1E56C350-9D44-4C8A-9B9A-985D57CC1ECB}" srcOrd="0" destOrd="0" presId="urn:microsoft.com/office/officeart/2005/8/layout/hierarchy1"/>
    <dgm:cxn modelId="{EEF1A3B6-B357-4235-B630-70DB987D1678}" type="presOf" srcId="{01D668F6-6941-4B20-AB9F-B6F70742DFA3}" destId="{0519DE0A-4004-41D6-A5AB-8A74597B52C9}" srcOrd="0" destOrd="0" presId="urn:microsoft.com/office/officeart/2005/8/layout/hierarchy1"/>
    <dgm:cxn modelId="{18BC54D4-E8E5-4D4E-A2F2-5AA801A9293B}" type="presOf" srcId="{950EEDD3-E1B4-4855-B905-E27C46E6A0ED}" destId="{951B9B2B-5D21-4D40-89C3-93DFAAA432E7}" srcOrd="0" destOrd="0" presId="urn:microsoft.com/office/officeart/2005/8/layout/hierarchy1"/>
    <dgm:cxn modelId="{4DB121DE-9ECC-4A7F-9ED2-FA0079C8DF17}" type="presOf" srcId="{678FD6AE-74BB-4F86-8B9C-D2E3221B2080}" destId="{E73E2404-55D6-4EDF-A176-30F8D39844FF}" srcOrd="0" destOrd="0" presId="urn:microsoft.com/office/officeart/2005/8/layout/hierarchy1"/>
    <dgm:cxn modelId="{C81BCC80-444F-45D5-A460-E1F1CF177172}" type="presParOf" srcId="{1E56C350-9D44-4C8A-9B9A-985D57CC1ECB}" destId="{18219CF8-0CB2-444A-AFF6-131571169A27}" srcOrd="0" destOrd="0" presId="urn:microsoft.com/office/officeart/2005/8/layout/hierarchy1"/>
    <dgm:cxn modelId="{282DF16D-F0F0-4C44-AD0E-2E26F48B0682}" type="presParOf" srcId="{18219CF8-0CB2-444A-AFF6-131571169A27}" destId="{EE42E891-FDB4-479A-9550-02CE1371648F}" srcOrd="0" destOrd="0" presId="urn:microsoft.com/office/officeart/2005/8/layout/hierarchy1"/>
    <dgm:cxn modelId="{B9A79924-3DE5-4FA6-86AC-326078D63747}" type="presParOf" srcId="{EE42E891-FDB4-479A-9550-02CE1371648F}" destId="{FDA6138D-FA74-42A2-9487-4AB9399B0141}" srcOrd="0" destOrd="0" presId="urn:microsoft.com/office/officeart/2005/8/layout/hierarchy1"/>
    <dgm:cxn modelId="{43D8DC7B-1ABA-41F9-A786-3C564CCC728B}" type="presParOf" srcId="{EE42E891-FDB4-479A-9550-02CE1371648F}" destId="{951B9B2B-5D21-4D40-89C3-93DFAAA432E7}" srcOrd="1" destOrd="0" presId="urn:microsoft.com/office/officeart/2005/8/layout/hierarchy1"/>
    <dgm:cxn modelId="{44A81A1E-AD29-458A-9456-233BCF6FC918}" type="presParOf" srcId="{18219CF8-0CB2-444A-AFF6-131571169A27}" destId="{8BC83E71-CE49-4176-8622-1F1733B9DCDF}" srcOrd="1" destOrd="0" presId="urn:microsoft.com/office/officeart/2005/8/layout/hierarchy1"/>
    <dgm:cxn modelId="{06F7F367-F845-47AB-955A-4C87BE5C62E3}" type="presParOf" srcId="{8BC83E71-CE49-4176-8622-1F1733B9DCDF}" destId="{0519DE0A-4004-41D6-A5AB-8A74597B52C9}" srcOrd="0" destOrd="0" presId="urn:microsoft.com/office/officeart/2005/8/layout/hierarchy1"/>
    <dgm:cxn modelId="{011999B8-A9AB-4330-8747-B64218370F45}" type="presParOf" srcId="{8BC83E71-CE49-4176-8622-1F1733B9DCDF}" destId="{8998C770-1060-4F1E-899D-66BC04EE30CE}" srcOrd="1" destOrd="0" presId="urn:microsoft.com/office/officeart/2005/8/layout/hierarchy1"/>
    <dgm:cxn modelId="{E93CA9C2-D0B9-4EF1-A35B-A1B3E0957D0A}" type="presParOf" srcId="{8998C770-1060-4F1E-899D-66BC04EE30CE}" destId="{C1B6056B-5048-48AC-98DE-09FB5BDF7CF3}" srcOrd="0" destOrd="0" presId="urn:microsoft.com/office/officeart/2005/8/layout/hierarchy1"/>
    <dgm:cxn modelId="{8D039C43-71C9-4E48-A7DE-B1AF355EEBFD}" type="presParOf" srcId="{C1B6056B-5048-48AC-98DE-09FB5BDF7CF3}" destId="{BFB93D1C-DF73-40BF-AF99-D62199BE1530}" srcOrd="0" destOrd="0" presId="urn:microsoft.com/office/officeart/2005/8/layout/hierarchy1"/>
    <dgm:cxn modelId="{A4B4458F-A0E3-4F9D-A6AC-47DA9B1260F7}" type="presParOf" srcId="{C1B6056B-5048-48AC-98DE-09FB5BDF7CF3}" destId="{4B174A71-8774-49AD-B7F2-598D8C8F1FE1}" srcOrd="1" destOrd="0" presId="urn:microsoft.com/office/officeart/2005/8/layout/hierarchy1"/>
    <dgm:cxn modelId="{561EEA6C-0F4B-496C-8CBA-BB0E5BD5EF5E}" type="presParOf" srcId="{8998C770-1060-4F1E-899D-66BC04EE30CE}" destId="{3561F19F-F456-4D47-9162-9468BCDE23AB}" srcOrd="1" destOrd="0" presId="urn:microsoft.com/office/officeart/2005/8/layout/hierarchy1"/>
    <dgm:cxn modelId="{ECF53F2A-3DA7-482C-86D1-EA58005BB0A0}" type="presParOf" srcId="{1E56C350-9D44-4C8A-9B9A-985D57CC1ECB}" destId="{7B48BB23-1DF6-4678-9022-24AE4063B46B}" srcOrd="1" destOrd="0" presId="urn:microsoft.com/office/officeart/2005/8/layout/hierarchy1"/>
    <dgm:cxn modelId="{7B4EB79E-4D07-4D81-A30C-EFD0C9F3220F}" type="presParOf" srcId="{7B48BB23-1DF6-4678-9022-24AE4063B46B}" destId="{58B1D632-6E9C-4480-BF23-FAE65BDEB155}" srcOrd="0" destOrd="0" presId="urn:microsoft.com/office/officeart/2005/8/layout/hierarchy1"/>
    <dgm:cxn modelId="{DEF91A35-84BD-46A8-8679-B12D19C6A7A0}" type="presParOf" srcId="{58B1D632-6E9C-4480-BF23-FAE65BDEB155}" destId="{BDC84B8F-F99B-4E0E-B949-8592B72A3AF6}" srcOrd="0" destOrd="0" presId="urn:microsoft.com/office/officeart/2005/8/layout/hierarchy1"/>
    <dgm:cxn modelId="{161326CC-17F8-4725-B7E3-0E86487E00BA}" type="presParOf" srcId="{58B1D632-6E9C-4480-BF23-FAE65BDEB155}" destId="{F685CD9A-6143-4323-A252-EE270E043596}" srcOrd="1" destOrd="0" presId="urn:microsoft.com/office/officeart/2005/8/layout/hierarchy1"/>
    <dgm:cxn modelId="{5614E132-C2B1-48A3-A6A9-D911122E1F9E}" type="presParOf" srcId="{7B48BB23-1DF6-4678-9022-24AE4063B46B}" destId="{8CAFA31A-39D3-44D9-B325-834C75C4E5AF}" srcOrd="1" destOrd="0" presId="urn:microsoft.com/office/officeart/2005/8/layout/hierarchy1"/>
    <dgm:cxn modelId="{426EF114-E11A-4DEF-B34A-2050032F8E13}" type="presParOf" srcId="{8CAFA31A-39D3-44D9-B325-834C75C4E5AF}" destId="{306E02B1-0F95-4E71-AE51-69E71C4B1A87}" srcOrd="0" destOrd="0" presId="urn:microsoft.com/office/officeart/2005/8/layout/hierarchy1"/>
    <dgm:cxn modelId="{A1E22A81-EC81-4A69-B124-009F422E1D58}" type="presParOf" srcId="{8CAFA31A-39D3-44D9-B325-834C75C4E5AF}" destId="{B9A66B83-D32B-482A-86D2-181478EE3F62}" srcOrd="1" destOrd="0" presId="urn:microsoft.com/office/officeart/2005/8/layout/hierarchy1"/>
    <dgm:cxn modelId="{7EA72032-FE36-468E-94D6-5CD758940F62}" type="presParOf" srcId="{B9A66B83-D32B-482A-86D2-181478EE3F62}" destId="{5529341A-04BE-4832-ACA5-AFE578FACC0A}" srcOrd="0" destOrd="0" presId="urn:microsoft.com/office/officeart/2005/8/layout/hierarchy1"/>
    <dgm:cxn modelId="{23B386A0-4DFC-4AD4-A8C2-3E8922FD1362}" type="presParOf" srcId="{5529341A-04BE-4832-ACA5-AFE578FACC0A}" destId="{D0475247-6F79-45AC-A17E-81062DAEA489}" srcOrd="0" destOrd="0" presId="urn:microsoft.com/office/officeart/2005/8/layout/hierarchy1"/>
    <dgm:cxn modelId="{89821FD8-E917-4A4F-8102-196EAD98A427}" type="presParOf" srcId="{5529341A-04BE-4832-ACA5-AFE578FACC0A}" destId="{97F884FE-7AE9-4512-A1F7-F6C3A2941475}" srcOrd="1" destOrd="0" presId="urn:microsoft.com/office/officeart/2005/8/layout/hierarchy1"/>
    <dgm:cxn modelId="{C89873B2-F3AF-4AB1-A7C8-F4065EB84B48}" type="presParOf" srcId="{B9A66B83-D32B-482A-86D2-181478EE3F62}" destId="{3FD16F03-6740-4873-8848-159F553DF33C}" srcOrd="1" destOrd="0" presId="urn:microsoft.com/office/officeart/2005/8/layout/hierarchy1"/>
    <dgm:cxn modelId="{5613034C-9A84-4800-A8F0-11EFFA98D084}" type="presParOf" srcId="{8CAFA31A-39D3-44D9-B325-834C75C4E5AF}" destId="{E73E2404-55D6-4EDF-A176-30F8D39844FF}" srcOrd="2" destOrd="0" presId="urn:microsoft.com/office/officeart/2005/8/layout/hierarchy1"/>
    <dgm:cxn modelId="{5A9D1AC0-5237-4D36-9879-967A95746306}" type="presParOf" srcId="{8CAFA31A-39D3-44D9-B325-834C75C4E5AF}" destId="{6EAA2A5B-7C89-404E-8FEA-95C8C1B34317}" srcOrd="3" destOrd="0" presId="urn:microsoft.com/office/officeart/2005/8/layout/hierarchy1"/>
    <dgm:cxn modelId="{14DE95A3-4EAF-4ADE-B338-481A85BAA875}" type="presParOf" srcId="{6EAA2A5B-7C89-404E-8FEA-95C8C1B34317}" destId="{6BA26F40-8BD7-4F1C-9EEF-2D2FF7A1D6B2}" srcOrd="0" destOrd="0" presId="urn:microsoft.com/office/officeart/2005/8/layout/hierarchy1"/>
    <dgm:cxn modelId="{960E590C-9D61-4507-A0A6-871596641599}" type="presParOf" srcId="{6BA26F40-8BD7-4F1C-9EEF-2D2FF7A1D6B2}" destId="{D987496C-7FAF-4FE8-BD1C-37F338FA79B1}" srcOrd="0" destOrd="0" presId="urn:microsoft.com/office/officeart/2005/8/layout/hierarchy1"/>
    <dgm:cxn modelId="{B34A26C8-4163-40F9-AEED-D939BF2367D5}" type="presParOf" srcId="{6BA26F40-8BD7-4F1C-9EEF-2D2FF7A1D6B2}" destId="{A3841BC8-F9F0-49F0-BFFB-42741CA04669}" srcOrd="1" destOrd="0" presId="urn:microsoft.com/office/officeart/2005/8/layout/hierarchy1"/>
    <dgm:cxn modelId="{5A74F471-ABBE-4531-9182-9C1F3308D45B}" type="presParOf" srcId="{6EAA2A5B-7C89-404E-8FEA-95C8C1B34317}" destId="{D6CB315C-2F73-47CA-ADAA-DC0BA3F9697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E2404-55D6-4EDF-A176-30F8D39844FF}">
      <dsp:nvSpPr>
        <dsp:cNvPr id="0" name=""/>
        <dsp:cNvSpPr/>
      </dsp:nvSpPr>
      <dsp:spPr>
        <a:xfrm>
          <a:off x="6528719" y="1666828"/>
          <a:ext cx="1601963" cy="762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545"/>
              </a:lnTo>
              <a:lnTo>
                <a:pt x="1601963" y="519545"/>
              </a:lnTo>
              <a:lnTo>
                <a:pt x="1601963" y="76238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6E02B1-0F95-4E71-AE51-69E71C4B1A87}">
      <dsp:nvSpPr>
        <dsp:cNvPr id="0" name=""/>
        <dsp:cNvSpPr/>
      </dsp:nvSpPr>
      <dsp:spPr>
        <a:xfrm>
          <a:off x="4926755" y="1666828"/>
          <a:ext cx="1601963" cy="762388"/>
        </a:xfrm>
        <a:custGeom>
          <a:avLst/>
          <a:gdLst/>
          <a:ahLst/>
          <a:cxnLst/>
          <a:rect l="0" t="0" r="0" b="0"/>
          <a:pathLst>
            <a:path>
              <a:moveTo>
                <a:pt x="1601963" y="0"/>
              </a:moveTo>
              <a:lnTo>
                <a:pt x="1601963" y="519545"/>
              </a:lnTo>
              <a:lnTo>
                <a:pt x="0" y="519545"/>
              </a:lnTo>
              <a:lnTo>
                <a:pt x="0" y="76238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19DE0A-4004-41D6-A5AB-8A74597B52C9}">
      <dsp:nvSpPr>
        <dsp:cNvPr id="0" name=""/>
        <dsp:cNvSpPr/>
      </dsp:nvSpPr>
      <dsp:spPr>
        <a:xfrm>
          <a:off x="1677108" y="1666828"/>
          <a:ext cx="91440" cy="7623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6238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A6138D-FA74-42A2-9487-4AB9399B0141}">
      <dsp:nvSpPr>
        <dsp:cNvPr id="0" name=""/>
        <dsp:cNvSpPr/>
      </dsp:nvSpPr>
      <dsp:spPr>
        <a:xfrm>
          <a:off x="412131" y="2242"/>
          <a:ext cx="2621394" cy="1664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B9B2B-5D21-4D40-89C3-93DFAAA432E7}">
      <dsp:nvSpPr>
        <dsp:cNvPr id="0" name=""/>
        <dsp:cNvSpPr/>
      </dsp:nvSpPr>
      <dsp:spPr>
        <a:xfrm>
          <a:off x="703397" y="278945"/>
          <a:ext cx="2621394" cy="1664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The Short Version</a:t>
          </a:r>
        </a:p>
      </dsp:txBody>
      <dsp:txXfrm>
        <a:off x="752151" y="327699"/>
        <a:ext cx="2523886" cy="1567077"/>
      </dsp:txXfrm>
    </dsp:sp>
    <dsp:sp modelId="{BFB93D1C-DF73-40BF-AF99-D62199BE1530}">
      <dsp:nvSpPr>
        <dsp:cNvPr id="0" name=""/>
        <dsp:cNvSpPr/>
      </dsp:nvSpPr>
      <dsp:spPr>
        <a:xfrm>
          <a:off x="412131" y="2429217"/>
          <a:ext cx="2621394" cy="1664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74A71-8774-49AD-B7F2-598D8C8F1FE1}">
      <dsp:nvSpPr>
        <dsp:cNvPr id="0" name=""/>
        <dsp:cNvSpPr/>
      </dsp:nvSpPr>
      <dsp:spPr>
        <a:xfrm>
          <a:off x="703397" y="2705919"/>
          <a:ext cx="2621394" cy="1664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The measurement of customer dissatisfaction with or need for the system.</a:t>
          </a:r>
        </a:p>
      </dsp:txBody>
      <dsp:txXfrm>
        <a:off x="752151" y="2754673"/>
        <a:ext cx="2523886" cy="1567077"/>
      </dsp:txXfrm>
    </dsp:sp>
    <dsp:sp modelId="{BDC84B8F-F99B-4E0E-B949-8592B72A3AF6}">
      <dsp:nvSpPr>
        <dsp:cNvPr id="0" name=""/>
        <dsp:cNvSpPr/>
      </dsp:nvSpPr>
      <dsp:spPr>
        <a:xfrm>
          <a:off x="5218022" y="2242"/>
          <a:ext cx="2621394" cy="1664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85CD9A-6143-4323-A252-EE270E043596}">
      <dsp:nvSpPr>
        <dsp:cNvPr id="0" name=""/>
        <dsp:cNvSpPr/>
      </dsp:nvSpPr>
      <dsp:spPr>
        <a:xfrm>
          <a:off x="5509288" y="278945"/>
          <a:ext cx="2621394" cy="1664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Why Measure?</a:t>
          </a:r>
        </a:p>
      </dsp:txBody>
      <dsp:txXfrm>
        <a:off x="5558042" y="327699"/>
        <a:ext cx="2523886" cy="1567077"/>
      </dsp:txXfrm>
    </dsp:sp>
    <dsp:sp modelId="{D0475247-6F79-45AC-A17E-81062DAEA489}">
      <dsp:nvSpPr>
        <dsp:cNvPr id="0" name=""/>
        <dsp:cNvSpPr/>
      </dsp:nvSpPr>
      <dsp:spPr>
        <a:xfrm>
          <a:off x="3616058" y="2429217"/>
          <a:ext cx="2621394" cy="1664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884FE-7AE9-4512-A1F7-F6C3A2941475}">
      <dsp:nvSpPr>
        <dsp:cNvPr id="0" name=""/>
        <dsp:cNvSpPr/>
      </dsp:nvSpPr>
      <dsp:spPr>
        <a:xfrm>
          <a:off x="3907324" y="2705919"/>
          <a:ext cx="2621394" cy="1664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Attrition measures customer dissatisfaction which, for the most part, is company caused.</a:t>
          </a:r>
        </a:p>
      </dsp:txBody>
      <dsp:txXfrm>
        <a:off x="3956078" y="2754673"/>
        <a:ext cx="2523886" cy="1567077"/>
      </dsp:txXfrm>
    </dsp:sp>
    <dsp:sp modelId="{D987496C-7FAF-4FE8-BD1C-37F338FA79B1}">
      <dsp:nvSpPr>
        <dsp:cNvPr id="0" name=""/>
        <dsp:cNvSpPr/>
      </dsp:nvSpPr>
      <dsp:spPr>
        <a:xfrm>
          <a:off x="6819985" y="2429217"/>
          <a:ext cx="2621394" cy="1664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841BC8-F9F0-49F0-BFFB-42741CA04669}">
      <dsp:nvSpPr>
        <dsp:cNvPr id="0" name=""/>
        <dsp:cNvSpPr/>
      </dsp:nvSpPr>
      <dsp:spPr>
        <a:xfrm>
          <a:off x="7111251" y="2705919"/>
          <a:ext cx="2621394" cy="16645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The Attrition tracking process should be managed to identify, focus on, and rectify those causes within each organization.</a:t>
          </a:r>
        </a:p>
      </dsp:txBody>
      <dsp:txXfrm>
        <a:off x="7160005" y="2754673"/>
        <a:ext cx="2523886" cy="1567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E71CB-2DA1-40AC-8E94-7F00E0E63C53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A4DAB-FFBB-43E2-853E-CED9F476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83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EFBE1-F91C-7FD0-50DD-0437B9B2B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E5E08-C918-B6F3-F8C1-69BB681C28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09125-F8E3-730B-96BF-2C440C6E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477A-007A-4F99-9A06-97A91B02BE80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ADF86-D127-1F17-AE61-E6D9C39D8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B281A-6098-005D-8489-235B16D6A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4214-2BED-4A9B-AE39-566C2D4E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96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E0D02-9F00-04D6-F8C7-1934B3AD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DAED1-ACAE-F629-7A20-CB07134C1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C591B-48FF-7DB9-ED2F-5A0E8D3D4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477A-007A-4F99-9A06-97A91B02BE80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52699-29A8-206B-94E9-03D49D74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31CA8-16D4-AD4F-5160-7DDB94F1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4214-2BED-4A9B-AE39-566C2D4E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07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5F973A-1FD0-B860-3EA8-FDE5992B72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3F5517-DC09-2AC5-1E93-BAD9432B9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A1308-8AF0-E8BF-C3C6-DD19FEB2A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477A-007A-4F99-9A06-97A91B02BE80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F1AA4-A6AA-04D3-7EA7-759A4B54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A7C7E-7742-35DE-CC6C-A2FC4D6D4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4214-2BED-4A9B-AE39-566C2D4E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56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E9568-9286-85BA-478D-BB3E33F64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2C4B69-1678-80CE-DC32-78C8C3714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099AE-3205-7D22-C928-C4FEE2F9B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66E55-4944-460C-8035-4E462F22680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EB217-BD5D-0DAB-D550-4B202929C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D5AFC-85F0-2A29-80AA-298643265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24A9-B6E0-491A-82B9-CB854A95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52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98B67-F6A4-43A3-0CC7-D6AD3C4BB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B261C-908E-CA43-84EE-5E2E24AB9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BCB69-61DA-E95C-7A75-57CA61AF3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66E55-4944-460C-8035-4E462F22680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0ED3F-A117-DA24-A2FA-BD0CB81CF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D6786-AB3B-2789-41E1-272089E8E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24A9-B6E0-491A-82B9-CB854A95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31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233C2-0764-5F97-988E-4FFAF7B0B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92891-297E-0A46-1129-A84290FA2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94C26-32CE-A6DC-AB21-3A91BD07B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66E55-4944-460C-8035-4E462F22680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60E0C-569B-2533-250A-C115DD7DA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0E2EC-3EC9-678D-E07C-41CB702D9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24A9-B6E0-491A-82B9-CB854A95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49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F6333-E946-478A-0051-97C11C52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D41BD-DD6C-12E7-4A5C-0839FCEEC1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86146-0E88-A333-1325-13EEEB81E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0B87A-A08D-67D8-B301-BEDDEBBDF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66E55-4944-460C-8035-4E462F22680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6E5BC-25D6-4FCA-0D77-6DE2B9849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1A3F9-418C-3352-CDE7-A2FBDB924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24A9-B6E0-491A-82B9-CB854A95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6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7026F-D4BB-CFAA-876D-7C57B9A30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E112C-7BA7-CE7D-C540-007E1B2C2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9AFF5-5FEE-088D-F56D-19B3C7BD6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27289D-0A01-9EC1-6048-933F6503A8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91E6A1-7BA9-D062-D284-788F22F4D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3F2AEC-1ABB-6FAB-0A98-F1117ED60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66E55-4944-460C-8035-4E462F22680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36C8A4-5496-68CA-5C78-661D76573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BA5EFB-97D7-8378-F1E0-2BC50A44C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24A9-B6E0-491A-82B9-CB854A95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92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DA33C-C24F-D1AC-F98A-178C3AFE0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7BBDE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A174A6-13BF-045C-24F7-6B5FD0589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66E55-4944-460C-8035-4E462F22680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308E28-571D-9733-226A-5F2132E41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D473AB-8ED7-3D19-8AA8-D75C485F8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24A9-B6E0-491A-82B9-CB854A95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73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38EEF5-C429-CD87-460E-D28881392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66E55-4944-460C-8035-4E462F22680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CC03C-2A65-4CC3-9067-EC720D010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006AC-F9FF-3E3E-7761-DC9863B9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24A9-B6E0-491A-82B9-CB854A95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2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93BF2-375A-CBF4-71BD-F771688CC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64555-ED43-65FF-5783-04EC9D359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FA3A3-7EE2-E5F6-5EF6-B438B5EA6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C8B62-6DEE-13B4-B92D-3D93164F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66E55-4944-460C-8035-4E462F22680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B158C-18BB-06C5-12FF-EA43F0A5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7B01A-24A1-26D7-4791-DFAD2CD2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24A9-B6E0-491A-82B9-CB854A95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0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91BDB-0DA5-5891-A922-C2A436BD8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A9C46-7ABC-292D-32BC-36CE73ECC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3E2C8-95BF-1CB3-6B8B-E89A02951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477A-007A-4F99-9A06-97A91B02BE80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18B41-ECE3-0021-F012-F2E1380CB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16E70-0055-E6F7-C7B0-39F5492FA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4214-2BED-4A9B-AE39-566C2D4E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91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0CCCF-3949-C990-50FC-6E03EC025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066381-A272-9876-3BA8-F56D46CF3A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57634B-C15F-F651-EBCD-FF3FF8BBB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F1C31D-E6DF-4F95-441B-B7A301792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66E55-4944-460C-8035-4E462F22680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19535-6E9F-2C87-7478-74B96D36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5B2042-36C8-139C-7219-60DD5E61C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24A9-B6E0-491A-82B9-CB854A95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67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3ED31-BBC7-2411-2CF4-7ABF5E5D4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BBDE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B179A7-FEB1-C2BA-BA94-B47DFDF9A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2FD24-A664-E9AC-774F-0C2FC2C3B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66E55-4944-460C-8035-4E462F22680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6EB72-AB88-0693-88EB-A4F0EE448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57DD9-2060-1A71-423B-365C1F8CF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24A9-B6E0-491A-82B9-CB854A95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86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538AE1-7300-B55C-4B84-53D564AC6F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558D5D-DAA6-802D-EE86-93135D71B8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68770-385E-170B-DEA9-0D4C1C2A3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66E55-4944-460C-8035-4E462F22680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ACB62-5EFE-0803-B62E-FA96A63B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D1344-ACAC-4FB4-50DB-03212D1B8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24A9-B6E0-491A-82B9-CB854A95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90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BEEB2-3B8F-9DF7-72C3-D76B1CAF1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92325-6DCA-D404-B5A8-D8BF54BB2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3BD27-47AC-8CE7-949E-48C5AA90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477A-007A-4F99-9A06-97A91B02BE80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7C1ED-508D-09FC-AA62-08A6DEEC8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873E6-1F4B-A3F2-F804-E864EFDA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4214-2BED-4A9B-AE39-566C2D4E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6E6F9-F936-8D6A-D88E-69B4BAA7B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2E1D1-AD97-5D0D-35EC-B132ACBF5F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E887E7-7660-482A-9127-E2F724167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C3723-58AA-4611-2689-E43247B0B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477A-007A-4F99-9A06-97A91B02BE80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EA52D-DE34-2D5B-AAC6-CE454DD0F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43599C-E40C-E136-A179-5EE804D54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4214-2BED-4A9B-AE39-566C2D4E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6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4EDFF-63C0-0D70-5322-E47C954CA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3D69E-ECC7-3818-B082-D1C352FD7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A1E1C4-1F9F-9481-5181-4CC8D78DA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45237D-E626-2C31-EA70-291A1C6A9F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3CE196-48B8-81B5-5C0E-CC139A90DF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2A7ED2-1E51-0647-A94A-76DADCE89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477A-007A-4F99-9A06-97A91B02BE80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61BEB9-60EE-0451-2E28-AA8DD5938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DA42-846D-EBE6-1B94-74FE96B00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4214-2BED-4A9B-AE39-566C2D4E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7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E8F39-6EDB-FC5E-3382-56701A7B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66A827-4EFE-3C4C-DA5B-BB22ACE0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477A-007A-4F99-9A06-97A91B02BE80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C2599-488F-0555-2824-918016320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9CC474-857A-60D5-464A-4BECB4C48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4214-2BED-4A9B-AE39-566C2D4E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6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9365F3-B5AE-EB71-D28D-CE38EB5E6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477A-007A-4F99-9A06-97A91B02BE80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47C23D-4E54-D0AD-49A1-794CCA991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9C361-72CB-7621-F4A6-6455BD4D8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4214-2BED-4A9B-AE39-566C2D4E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05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1F0FD-FA67-DEF2-FA43-A3D43974C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49617-D058-264A-F4BE-B5BC0962A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74301-1ECD-2C45-E26E-1DA261F3D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3835A2-E1EC-1AD1-78A5-5756F4151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477A-007A-4F99-9A06-97A91B02BE80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8652A-1207-BB25-80FF-2FB22C967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2EDD3-D45F-E5D7-C40C-27E797E4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4214-2BED-4A9B-AE39-566C2D4E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3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1676E-B628-B2C7-4E16-3E20587F0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6F97AC-542D-93F7-014B-01A0A84626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A2CEA-CF03-3287-3322-B7E14569A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E39DD9-EA00-60EC-3D45-16573B00D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477A-007A-4F99-9A06-97A91B02BE80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50C0AA-DF5F-0614-2E89-4AE8F5598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B1C2E-63C6-4735-FEEB-88F922BB7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4214-2BED-4A9B-AE39-566C2D4E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4193C1-DC71-BD5E-B682-DD009EDEC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3F5F7-BADD-2018-32F8-B1BBD1480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B9561-A3BA-875C-7B31-35CDCE6EE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C4477A-007A-4F99-9A06-97A91B02BE80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7FE59-559D-ADE5-5768-234FC632D9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6F444-F728-147E-A917-28A7665F2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864214-2BED-4A9B-AE39-566C2D4EB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5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FD89D8-8757-766C-D7FB-90E68A32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ACBA8-1135-05A3-D28C-F7070E09D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BA0EE-51C1-0644-7456-524C621DC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A66E55-4944-460C-8035-4E462F226802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2422A-DA77-27AE-CC94-8E93480AB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77E12-8C01-725E-C55C-34D18E5FA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4424A9-B6E0-491A-82B9-CB854A95F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18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gassociate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gassociates.com/" TargetMode="External"/><Relationship Id="rId2" Type="http://schemas.openxmlformats.org/officeDocument/2006/relationships/hyperlink" Target="https://tma.us/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www.chsassociation.org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jbrady@trgassociates.com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C9A45-57CA-D098-5517-6CD6D8FD3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208" y="-642420"/>
            <a:ext cx="11558427" cy="165576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7BBDEF"/>
                </a:solidFill>
                <a:latin typeface="+mj-lt"/>
                <a:ea typeface="+mj-ea"/>
                <a:cs typeface="+mj-cs"/>
              </a:rPr>
              <a:t>Attrition Measurement Update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8C0455-CC5B-3238-0DE7-8CE9404BE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6319" y="1218826"/>
            <a:ext cx="3452117" cy="69256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dirty="0"/>
              <a:t>Continuing to Develop Meaningful Trends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4C84AF-7178-11CB-5458-7517820D735F}"/>
              </a:ext>
            </a:extLst>
          </p:cNvPr>
          <p:cNvSpPr txBox="1"/>
          <p:nvPr/>
        </p:nvSpPr>
        <p:spPr>
          <a:xfrm>
            <a:off x="8720489" y="5089611"/>
            <a:ext cx="347151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Prepared By: 	   </a:t>
            </a:r>
          </a:p>
          <a:p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TRG Associates, Inc.</a:t>
            </a:r>
          </a:p>
          <a:p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860-395-0548</a:t>
            </a:r>
          </a:p>
          <a:p>
            <a:r>
              <a:rPr lang="en-US" sz="2200" dirty="0">
                <a:solidFill>
                  <a:srgbClr val="7BB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www.trgassociates.com</a:t>
            </a:r>
            <a:endParaRPr lang="en-US" sz="2200" dirty="0">
              <a:solidFill>
                <a:srgbClr val="7BBDE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444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277DF-1D01-9557-2DF5-7E3B016E3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685F5-8FB6-3553-3566-67C118E29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Attrition Update Through Year End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A545D3A-7752-3560-A8FB-BDBDAC561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388159"/>
              </p:ext>
            </p:extLst>
          </p:nvPr>
        </p:nvGraphicFramePr>
        <p:xfrm>
          <a:off x="609601" y="1793737"/>
          <a:ext cx="10972798" cy="377929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44196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457642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1451892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1466921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1442613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1512534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487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>
                    <a:solidFill>
                      <a:srgbClr val="7BBD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kumimoji="0" lang="en-US" sz="2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>
                    <a:solidFill>
                      <a:srgbClr val="7BB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  <a:endParaRPr kumimoji="0" lang="en-US" sz="2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>
                    <a:solidFill>
                      <a:srgbClr val="7BB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2024</a:t>
                      </a:r>
                      <a:endParaRPr kumimoji="0" lang="en-US" sz="2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>
                    <a:solidFill>
                      <a:srgbClr val="7BB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Company Size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Gross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Gross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Gross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3-50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5.61%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4.98%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9.85%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8.66%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9.18%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8.40%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51-100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7.59%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6.57%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>
                          <a:solidFill>
                            <a:schemeClr val="tx1"/>
                          </a:solidFill>
                          <a:effectLst/>
                        </a:rPr>
                        <a:t>9.25%</a:t>
                      </a:r>
                      <a:endParaRPr lang="en-US" sz="2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8.27%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9.34%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8.39%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101-200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9.84%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8.22%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>
                          <a:solidFill>
                            <a:schemeClr val="tx1"/>
                          </a:solidFill>
                          <a:effectLst/>
                        </a:rPr>
                        <a:t>12.27%</a:t>
                      </a:r>
                      <a:endParaRPr lang="en-US" sz="2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11.33%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12.39%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11.43%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201-500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11.61%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9.83%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>
                          <a:solidFill>
                            <a:schemeClr val="tx1"/>
                          </a:solidFill>
                          <a:effectLst/>
                        </a:rPr>
                        <a:t>12.08%</a:t>
                      </a:r>
                      <a:endParaRPr lang="en-US" sz="2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11.14%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12.61%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11.71%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46909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500+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13.67%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11.26%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13.16%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11.64%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12.97%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11.74%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72044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842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541FE-F6BA-99FA-04DE-F4F01D418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6B871-7A5A-7670-F630-1C7A7BC05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Net Attrition by Company Size </a:t>
            </a:r>
            <a:br>
              <a:rPr lang="en-US" b="0" dirty="0"/>
            </a:br>
            <a:r>
              <a:rPr lang="en-US" b="0" dirty="0"/>
              <a:t>10 Year Profile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41FDB92-47FF-E974-FF5C-82EA44EBB0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106905"/>
              </p:ext>
            </p:extLst>
          </p:nvPr>
        </p:nvGraphicFramePr>
        <p:xfrm>
          <a:off x="419100" y="2025316"/>
          <a:ext cx="11353800" cy="4327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1777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E1134-184B-5ABB-2015-38E2938DD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B8AE9-54C7-070A-17CD-975B573D3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Attrition Comparison 500+ Company Size</a:t>
            </a:r>
            <a:br>
              <a:rPr lang="en-US" b="0" dirty="0"/>
            </a:br>
            <a:r>
              <a:rPr lang="en-US" b="0" dirty="0"/>
              <a:t>2010/2022/2023/2024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C5E479D-7966-7651-CC6D-4362603CF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254311"/>
              </p:ext>
            </p:extLst>
          </p:nvPr>
        </p:nvGraphicFramePr>
        <p:xfrm>
          <a:off x="609601" y="2275840"/>
          <a:ext cx="10972798" cy="249359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76957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154163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1149610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1161510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1142262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1142262">
                  <a:extLst>
                    <a:ext uri="{9D8B030D-6E8A-4147-A177-3AD203B41FA5}">
                      <a16:colId xmlns:a16="http://schemas.microsoft.com/office/drawing/2014/main" val="3214257125"/>
                    </a:ext>
                  </a:extLst>
                </a:gridCol>
                <a:gridCol w="1142262">
                  <a:extLst>
                    <a:ext uri="{9D8B030D-6E8A-4147-A177-3AD203B41FA5}">
                      <a16:colId xmlns:a16="http://schemas.microsoft.com/office/drawing/2014/main" val="1288385658"/>
                    </a:ext>
                  </a:extLst>
                </a:gridCol>
                <a:gridCol w="1197626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1106146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505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>
                    <a:solidFill>
                      <a:srgbClr val="7BBD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kumimoji="0" lang="en-US" sz="2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solidFill>
                      <a:srgbClr val="7BB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kumimoji="0" lang="en-US" sz="2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solidFill>
                      <a:srgbClr val="7BB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  <a:endParaRPr kumimoji="0" lang="en-US" sz="2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solidFill>
                      <a:srgbClr val="7BB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2024</a:t>
                      </a:r>
                      <a:endParaRPr kumimoji="0" lang="en-US" sz="2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>
                    <a:solidFill>
                      <a:srgbClr val="7BB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006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Company Size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Gross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Net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Gross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Net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Gross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Net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Gross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Net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006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500+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11.41%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8.68%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13.67%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11.26%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13.16%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11.64%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12.97%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11.74%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72044516"/>
                  </a:ext>
                </a:extLst>
              </a:tr>
              <a:tr h="9864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RMR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$137,082,802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$769,915,742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200" b="0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$835,937,951 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Arial Nova Cond" panose="020B0506020202020204" pitchFamily="34" charset="0"/>
                        </a:rPr>
                        <a:t>             769,915,742 </a:t>
                      </a: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$553,058,637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Arial Nova Cond" panose="020B0506020202020204" pitchFamily="34" charset="0"/>
                        </a:rPr>
                        <a:t>             769,915,742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33117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683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D19B5-90F7-4B75-BFBD-166B5E986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5E5F4-E3DC-3541-F070-92CBAC1F0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Attrition Update Through Year End 2024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6D77717-B6BB-8B9A-D447-93EFA58AE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473399"/>
              </p:ext>
            </p:extLst>
          </p:nvPr>
        </p:nvGraphicFramePr>
        <p:xfrm>
          <a:off x="609601" y="1793737"/>
          <a:ext cx="10972798" cy="268201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44196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457642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1451892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1466921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1442613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1512534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487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>
                    <a:solidFill>
                      <a:srgbClr val="7BBD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kumimoji="0" lang="en-US" sz="2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>
                    <a:solidFill>
                      <a:srgbClr val="7BB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  <a:endParaRPr kumimoji="0" lang="en-US" sz="2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>
                    <a:solidFill>
                      <a:srgbClr val="7BB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2024</a:t>
                      </a:r>
                      <a:endParaRPr kumimoji="0" lang="en-US" sz="2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>
                    <a:solidFill>
                      <a:srgbClr val="7BB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Source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Gross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Gross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Gross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Dealer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15.31%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13.02%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14.33%</a:t>
                      </a:r>
                      <a:endParaRPr lang="en-US" sz="2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12.37%</a:t>
                      </a:r>
                      <a:endParaRPr lang="en-US" sz="2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13.13%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10.65%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Traditional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12.74%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10.54%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12.84%</a:t>
                      </a:r>
                      <a:endParaRPr lang="en-US" sz="2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11.25%</a:t>
                      </a:r>
                      <a:endParaRPr lang="en-US" sz="2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12.95%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11.39%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Mass Market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13.97%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11.32%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0" u="none" strike="noStrike" kern="1200">
                          <a:solidFill>
                            <a:schemeClr val="tx1"/>
                          </a:solidFill>
                          <a:effectLst/>
                        </a:rPr>
                        <a:t>13.15%</a:t>
                      </a:r>
                      <a:endParaRPr lang="en-US" sz="2200" b="0" i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10.92%</a:t>
                      </a:r>
                      <a:endParaRPr lang="en-US" sz="2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12.07%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9.56%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230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C4278-B73F-E17D-0F7E-276D2951A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CFB5B-71A1-8D95-E23F-AE333B7CE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Net Attrition by Origination Source</a:t>
            </a:r>
            <a:br>
              <a:rPr lang="en-US" b="0" dirty="0"/>
            </a:br>
            <a:r>
              <a:rPr lang="en-US" b="0" dirty="0"/>
              <a:t>10 Year Profile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0E48FDD-B00C-4981-A95C-652E2B5643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533546"/>
              </p:ext>
            </p:extLst>
          </p:nvPr>
        </p:nvGraphicFramePr>
        <p:xfrm>
          <a:off x="419100" y="2000059"/>
          <a:ext cx="11353800" cy="425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1289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65673-9C72-7406-1EC3-7DD151BAD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A9FC1-98E2-970E-697C-547AB49D8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Attrition Update Through Year End 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0C306D-835F-F013-47E0-31A463379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322158"/>
              </p:ext>
            </p:extLst>
          </p:nvPr>
        </p:nvGraphicFramePr>
        <p:xfrm>
          <a:off x="609601" y="1803362"/>
          <a:ext cx="10972798" cy="213337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44196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457642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1451892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1466921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1442613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1512534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487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>
                    <a:solidFill>
                      <a:srgbClr val="7BBD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kumimoji="0" lang="en-US" sz="2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>
                    <a:solidFill>
                      <a:srgbClr val="7BB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  <a:endParaRPr kumimoji="0" lang="en-US" sz="2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>
                    <a:solidFill>
                      <a:srgbClr val="7BB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2024</a:t>
                      </a:r>
                      <a:endParaRPr kumimoji="0" lang="en-US" sz="2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>
                    <a:solidFill>
                      <a:srgbClr val="7BB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Customer Type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Gross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Gross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Gross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Residential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14.09%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11.76%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13.56%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12.30%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13.23%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12.53%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Commercial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11.44%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9.07%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11.81%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9.77%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12.20%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10.05%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974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BCF78-68FA-519F-3C1A-B168A49E6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D2731-6601-458F-1C96-72A06BF54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Residential vs. Commercial</a:t>
            </a:r>
            <a:br>
              <a:rPr lang="en-US" b="0" dirty="0"/>
            </a:br>
            <a:r>
              <a:rPr lang="en-US" b="0" dirty="0"/>
              <a:t>10 Year Profile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3783195"/>
              </p:ext>
            </p:extLst>
          </p:nvPr>
        </p:nvGraphicFramePr>
        <p:xfrm>
          <a:off x="1191011" y="1546777"/>
          <a:ext cx="9809978" cy="2475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773031"/>
              </p:ext>
            </p:extLst>
          </p:nvPr>
        </p:nvGraphicFramePr>
        <p:xfrm>
          <a:off x="1191011" y="4192136"/>
          <a:ext cx="9809978" cy="2475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6091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FB2C3-50EF-5083-DD98-F29E6253E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2D402-984A-9CC2-24F9-E670F9BFC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An Illustration of Resilience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FD2A2AF-6BD6-F84A-1B7D-8730E9108EBA}"/>
              </a:ext>
            </a:extLst>
          </p:cNvPr>
          <p:cNvGraphicFramePr>
            <a:graphicFrameLocks/>
          </p:cNvGraphicFramePr>
          <p:nvPr/>
        </p:nvGraphicFramePr>
        <p:xfrm>
          <a:off x="111456" y="1690688"/>
          <a:ext cx="11969087" cy="455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0337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1ED4D-0B2D-FD99-1C89-E5C13847C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705B7-A5A1-A7B3-5E03-946A226B5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Reason Code Analysis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B1E8BE7-2B72-1A82-40F4-06E4C0A68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68070"/>
              </p:ext>
            </p:extLst>
          </p:nvPr>
        </p:nvGraphicFramePr>
        <p:xfrm>
          <a:off x="2584680" y="1490198"/>
          <a:ext cx="7197899" cy="51114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31315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255528">
                  <a:extLst>
                    <a:ext uri="{9D8B030D-6E8A-4147-A177-3AD203B41FA5}">
                      <a16:colId xmlns:a16="http://schemas.microsoft.com/office/drawing/2014/main" val="1710431596"/>
                    </a:ext>
                  </a:extLst>
                </a:gridCol>
                <a:gridCol w="1255528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  <a:gridCol w="1255528">
                  <a:extLst>
                    <a:ext uri="{9D8B030D-6E8A-4147-A177-3AD203B41FA5}">
                      <a16:colId xmlns:a16="http://schemas.microsoft.com/office/drawing/2014/main" val="3325848569"/>
                    </a:ext>
                  </a:extLst>
                </a:gridCol>
              </a:tblGrid>
              <a:tr h="393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Cancellation Reason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rgbClr val="7BB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rgbClr val="7BB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rgbClr val="7BB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2024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solidFill>
                      <a:srgbClr val="7BB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Collection/Non-Payment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11.68%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DotumChe" panose="020B0609000101010101" pitchFamily="49" charset="-127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12.95%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DotumChe" panose="020B0609000101010101" pitchFamily="49" charset="-127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19.35%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DotumChe" panose="020B0609000101010101" pitchFamily="49" charset="-127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Moved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40.08%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DotumChe" panose="020B0609000101010101" pitchFamily="49" charset="-127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36.45%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DotumChe" panose="020B0609000101010101" pitchFamily="49" charset="-127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34.20%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DotumChe" panose="020B0609000101010101" pitchFamily="49" charset="-127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58271508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Poor Service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3.21%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3.17%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DotumChe" panose="020B0609000101010101" pitchFamily="49" charset="-127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4.12%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DotumChe" panose="020B0609000101010101" pitchFamily="49" charset="-127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Lost to Competition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12.29%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11.82%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DotumChe" panose="020B0609000101010101" pitchFamily="49" charset="-127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7.39%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DotumChe" panose="020B0609000101010101" pitchFamily="49" charset="-127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No Longer Using System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14.30%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13.86%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DotumChe" panose="020B0609000101010101" pitchFamily="49" charset="-127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13.57%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DotumChe" panose="020B0609000101010101" pitchFamily="49" charset="-127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46909641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Sold/Out of Business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9.43%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9.99%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DotumChe" panose="020B0609000101010101" pitchFamily="49" charset="-127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7.98%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DotumChe" panose="020B0609000101010101" pitchFamily="49" charset="-127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10226216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Financial Difficulties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4.14%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5.83%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DotumChe" panose="020B0609000101010101" pitchFamily="49" charset="-127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6.88%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DotumChe" panose="020B0609000101010101" pitchFamily="49" charset="-127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66042129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Property Abandoned/Vacant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0.07%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0.12%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DotumChe" panose="020B0609000101010101" pitchFamily="49" charset="-127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0.08%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DotumChe" panose="020B0609000101010101" pitchFamily="49" charset="-127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56428302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End of Contract Term	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0.46%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0.61%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DotumChe" panose="020B0609000101010101" pitchFamily="49" charset="-127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0.91%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DotumChe" panose="020B0609000101010101" pitchFamily="49" charset="-127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72044516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Deceased/Rest home	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0.88%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0.88%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DotumChe" panose="020B0609000101010101" pitchFamily="49" charset="-127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0.20%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DotumChe" panose="020B0609000101010101" pitchFamily="49" charset="-127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78959395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PI Rescinded/RMR Reduction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2.23%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DotumChe" panose="020B0609000101010101" pitchFamily="49" charset="-127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4.23%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DotumChe" panose="020B0609000101010101" pitchFamily="49" charset="-127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5.32%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DotumChe" panose="020B0609000101010101" pitchFamily="49" charset="-127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86860244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2G/3G/4G Transition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1.22%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DotumChe" panose="020B0609000101010101" pitchFamily="49" charset="-127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0.09%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DotumChe" panose="020B0609000101010101" pitchFamily="49" charset="-127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0.00%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DotumChe" panose="020B0609000101010101" pitchFamily="49" charset="-127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02778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754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7D1B9-5666-1B86-A3E3-90FB9EED9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9744C-169A-0248-33A6-9616BDA11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Top Reasons for Attrition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9D4652A-CFC5-8955-EFAF-8B58F5FFBA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979685"/>
              </p:ext>
            </p:extLst>
          </p:nvPr>
        </p:nvGraphicFramePr>
        <p:xfrm>
          <a:off x="746760" y="1652285"/>
          <a:ext cx="10322292" cy="4974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7738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F8B45B8-DD83-03FF-B234-3626BF4301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429000"/>
            <a:ext cx="9144000" cy="1655762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71F9D-F258-079D-0774-72019E6100B5}"/>
              </a:ext>
            </a:extLst>
          </p:cNvPr>
          <p:cNvSpPr txBox="1">
            <a:spLocks/>
          </p:cNvSpPr>
          <p:nvPr/>
        </p:nvSpPr>
        <p:spPr>
          <a:xfrm>
            <a:off x="8772826" y="1980747"/>
            <a:ext cx="3246923" cy="289650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0028" indent="-220028" defTabSz="35204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/>
              <a:t>Due Diligence</a:t>
            </a:r>
          </a:p>
          <a:p>
            <a:pPr marL="220028" indent="-220028" defTabSz="35204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/>
              <a:t>Acquisition Planning </a:t>
            </a:r>
          </a:p>
          <a:p>
            <a:pPr marL="220028" indent="-220028" defTabSz="35204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/>
              <a:t>Seeking Debt &amp; Equity</a:t>
            </a:r>
          </a:p>
          <a:p>
            <a:pPr marL="220028" indent="-220028" defTabSz="35204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/>
              <a:t>Operations Analysis</a:t>
            </a:r>
          </a:p>
          <a:p>
            <a:pPr marL="220028" indent="-220028" defTabSz="35204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/>
              <a:t>Business Valuations</a:t>
            </a:r>
          </a:p>
          <a:p>
            <a:pPr marL="220028" indent="-220028" defTabSz="35204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/>
              <a:t>Expert Witness</a:t>
            </a:r>
          </a:p>
          <a:p>
            <a:pPr marL="220028" indent="-220028" defTabSz="35204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/>
              <a:t>Customer Surveys </a:t>
            </a:r>
          </a:p>
          <a:p>
            <a:pPr marL="220028" indent="-220028" defTabSz="35204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/>
              <a:t>Social Media Assessment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E681CD-4A98-D147-0AA3-1BECB2463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49" y="902066"/>
            <a:ext cx="8423111" cy="505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9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F217F-8AD9-E017-A918-3292DFA19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96DFC-F99F-0CAB-83A7-C9ADBC20C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Net Attrition by Reason Code</a:t>
            </a:r>
            <a:br>
              <a:rPr lang="en-US" b="0" dirty="0"/>
            </a:br>
            <a:r>
              <a:rPr lang="en-US" b="0" dirty="0"/>
              <a:t>Top 5 Reasons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FCD0EB5-F9C9-7C4D-3256-621AF647C3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4938927"/>
              </p:ext>
            </p:extLst>
          </p:nvPr>
        </p:nvGraphicFramePr>
        <p:xfrm>
          <a:off x="659130" y="1810627"/>
          <a:ext cx="10873740" cy="4722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254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61351-1E3D-C180-9DDF-875D3699E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F3966-79C3-ED4F-E36B-0CBAB31D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51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PERS Attrition</a:t>
            </a:r>
          </a:p>
        </p:txBody>
      </p:sp>
    </p:spTree>
    <p:extLst>
      <p:ext uri="{BB962C8B-B14F-4D97-AF65-F5344CB8AC3E}">
        <p14:creationId xmlns:p14="http://schemas.microsoft.com/office/powerpoint/2010/main" val="2208973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D3A17-1316-F171-642E-A7F34C742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F3AFF-B1DF-5F82-96AF-826588B50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PERS Attrition Profile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1DC9E6-18CD-3ED9-7E1C-3E4D0E1B2F99}"/>
              </a:ext>
            </a:extLst>
          </p:cNvPr>
          <p:cNvSpPr txBox="1"/>
          <p:nvPr/>
        </p:nvSpPr>
        <p:spPr>
          <a:xfrm>
            <a:off x="378000" y="2076398"/>
            <a:ext cx="3973943" cy="3291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fontAlgn="auto"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Sources: Published Attrition metrics, company and PERS Central Station interviews and PERS transaction presentations/analysis.</a:t>
            </a:r>
          </a:p>
          <a:p>
            <a:pPr marL="228600" marR="0" lvl="0" indent="-228600" fontAlgn="auto"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LEK/CHS 2025 PERS Annual Industry Outlook</a:t>
            </a:r>
            <a:r>
              <a:rPr lang="en-US" sz="2000" dirty="0">
                <a:solidFill>
                  <a:schemeClr val="bg1"/>
                </a:solidFill>
              </a:rPr>
              <a:t>.  See Connected Health &amp; Safety Association (MAMA) </a:t>
            </a:r>
            <a:r>
              <a:rPr lang="en-US" sz="2000" dirty="0">
                <a:solidFill>
                  <a:srgbClr val="0070C0"/>
                </a:solidFill>
              </a:rPr>
              <a:t>chsassociation.org</a:t>
            </a:r>
          </a:p>
          <a:p>
            <a:pPr marR="0" lvl="0" fontAlgn="auto">
              <a:spcBef>
                <a:spcPts val="1000"/>
              </a:spcBef>
              <a:buSzPct val="80000"/>
              <a:tabLst/>
              <a:defRPr/>
            </a:pPr>
            <a:endParaRPr lang="en-US" sz="2000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4605F33-3436-F052-5C4A-D9D432E13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221818"/>
              </p:ext>
            </p:extLst>
          </p:nvPr>
        </p:nvGraphicFramePr>
        <p:xfrm>
          <a:off x="4458120" y="1694668"/>
          <a:ext cx="7159573" cy="421267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62412">
                  <a:extLst>
                    <a:ext uri="{9D8B030D-6E8A-4147-A177-3AD203B41FA5}">
                      <a16:colId xmlns:a16="http://schemas.microsoft.com/office/drawing/2014/main" val="3667361950"/>
                    </a:ext>
                  </a:extLst>
                </a:gridCol>
                <a:gridCol w="1632387">
                  <a:extLst>
                    <a:ext uri="{9D8B030D-6E8A-4147-A177-3AD203B41FA5}">
                      <a16:colId xmlns:a16="http://schemas.microsoft.com/office/drawing/2014/main" val="3298689792"/>
                    </a:ext>
                  </a:extLst>
                </a:gridCol>
                <a:gridCol w="1632387">
                  <a:extLst>
                    <a:ext uri="{9D8B030D-6E8A-4147-A177-3AD203B41FA5}">
                      <a16:colId xmlns:a16="http://schemas.microsoft.com/office/drawing/2014/main" val="3427659599"/>
                    </a:ext>
                  </a:extLst>
                </a:gridCol>
                <a:gridCol w="1632387">
                  <a:extLst>
                    <a:ext uri="{9D8B030D-6E8A-4147-A177-3AD203B41FA5}">
                      <a16:colId xmlns:a16="http://schemas.microsoft.com/office/drawing/2014/main" val="2362216827"/>
                    </a:ext>
                  </a:extLst>
                </a:gridCol>
              </a:tblGrid>
              <a:tr h="591953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Attrition Profile Comparative - Overall</a:t>
                      </a:r>
                      <a:endParaRPr lang="en-US" sz="20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20604" marB="103020" anchor="ctr">
                    <a:solidFill>
                      <a:srgbClr val="7BB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84806"/>
                  </a:ext>
                </a:extLst>
              </a:tr>
              <a:tr h="473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en-US" sz="1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  <a:endParaRPr lang="en-US" sz="1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2024</a:t>
                      </a:r>
                      <a:endParaRPr lang="en-US" sz="1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/>
                </a:tc>
                <a:extLst>
                  <a:ext uri="{0D108BD9-81ED-4DB2-BD59-A6C34878D82A}">
                    <a16:rowId xmlns:a16="http://schemas.microsoft.com/office/drawing/2014/main" val="329138999"/>
                  </a:ext>
                </a:extLst>
              </a:tr>
              <a:tr h="7908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Data Population</a:t>
                      </a:r>
                      <a:endParaRPr lang="en-US" sz="1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2,802,000</a:t>
                      </a:r>
                    </a:p>
                    <a:p>
                      <a:pPr algn="ctr" fontAlgn="ctr"/>
                      <a:r>
                        <a:rPr lang="en-US" sz="18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Subscribers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2,249,000</a:t>
                      </a:r>
                    </a:p>
                    <a:p>
                      <a:pPr algn="ctr" fontAlgn="ctr"/>
                      <a:r>
                        <a:rPr lang="en-US" sz="18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Subscribers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5,900,000</a:t>
                      </a:r>
                    </a:p>
                    <a:p>
                      <a:pPr algn="ctr" fontAlgn="ctr"/>
                      <a:r>
                        <a:rPr lang="en-US" sz="18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Subscribers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/>
                </a:tc>
                <a:extLst>
                  <a:ext uri="{0D108BD9-81ED-4DB2-BD59-A6C34878D82A}">
                    <a16:rowId xmlns:a16="http://schemas.microsoft.com/office/drawing/2014/main" val="441645650"/>
                  </a:ext>
                </a:extLst>
              </a:tr>
              <a:tr h="7337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Estimated RMR</a:t>
                      </a:r>
                      <a:endParaRPr lang="en-US" sz="1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$89.5M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$72.9M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$194.0M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/>
                </a:tc>
                <a:extLst>
                  <a:ext uri="{0D108BD9-81ED-4DB2-BD59-A6C34878D82A}">
                    <a16:rowId xmlns:a16="http://schemas.microsoft.com/office/drawing/2014/main" val="334927343"/>
                  </a:ext>
                </a:extLst>
              </a:tr>
              <a:tr h="8322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Annualized Attrition</a:t>
                      </a:r>
                      <a:endParaRPr lang="en-US" sz="1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30.6%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31.4%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30.0%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/>
                </a:tc>
                <a:extLst>
                  <a:ext uri="{0D108BD9-81ED-4DB2-BD59-A6C34878D82A}">
                    <a16:rowId xmlns:a16="http://schemas.microsoft.com/office/drawing/2014/main" val="1621591243"/>
                  </a:ext>
                </a:extLst>
              </a:tr>
              <a:tr h="7908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Monthly Average Attrition</a:t>
                      </a:r>
                      <a:endParaRPr lang="en-US" sz="18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2.55%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2.61%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2.50%</a:t>
                      </a:r>
                      <a:endParaRPr lang="en-US" sz="18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5366" marT="30906" marB="103020" anchor="ctr"/>
                </a:tc>
                <a:extLst>
                  <a:ext uri="{0D108BD9-81ED-4DB2-BD59-A6C34878D82A}">
                    <a16:rowId xmlns:a16="http://schemas.microsoft.com/office/drawing/2014/main" val="465480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093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6E8F9-9A7E-4C57-0D46-F02E9E607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2C8AE-635B-7E2F-E337-1CE81D277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PERS DTC Attrition Reasons Comparison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2F8507-1E1A-3320-E362-9BC09ABCD06D}"/>
              </a:ext>
            </a:extLst>
          </p:cNvPr>
          <p:cNvSpPr txBox="1"/>
          <p:nvPr/>
        </p:nvSpPr>
        <p:spPr>
          <a:xfrm>
            <a:off x="644700" y="6448425"/>
            <a:ext cx="8670750" cy="298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fontAlgn="auto">
              <a:spcBef>
                <a:spcPts val="1000"/>
              </a:spcBef>
              <a:buSzPct val="80000"/>
              <a:tabLst/>
              <a:defRPr/>
            </a:pPr>
            <a:r>
              <a:rPr lang="en-US" sz="1050" dirty="0">
                <a:solidFill>
                  <a:schemeClr val="bg1"/>
                </a:solidFill>
              </a:rPr>
              <a:t>* </a:t>
            </a:r>
            <a:r>
              <a:rPr kumimoji="0" lang="en-US" sz="105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Sources: LEK/CHS 2025 PERS Annual Industry Outlook</a:t>
            </a:r>
            <a:r>
              <a:rPr lang="en-US" sz="1050" dirty="0">
                <a:solidFill>
                  <a:schemeClr val="bg1"/>
                </a:solidFill>
              </a:rPr>
              <a:t>.  See Connected Health &amp; Safety Association (MAMA) </a:t>
            </a:r>
            <a:r>
              <a:rPr lang="en-US" sz="1050" dirty="0">
                <a:solidFill>
                  <a:srgbClr val="9EB7DA"/>
                </a:solidFill>
              </a:rPr>
              <a:t>chsassociation.org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B722A53-F170-7A90-7F1B-027EBA56B833}"/>
              </a:ext>
            </a:extLst>
          </p:cNvPr>
          <p:cNvGrpSpPr/>
          <p:nvPr/>
        </p:nvGrpSpPr>
        <p:grpSpPr>
          <a:xfrm>
            <a:off x="746760" y="1541124"/>
            <a:ext cx="10515600" cy="4698970"/>
            <a:chOff x="746760" y="1541124"/>
            <a:chExt cx="10515600" cy="4698970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C51A2E9F-8509-23E4-39B2-571321FE593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86809314"/>
                </p:ext>
              </p:extLst>
            </p:nvPr>
          </p:nvGraphicFramePr>
          <p:xfrm>
            <a:off x="746760" y="1541124"/>
            <a:ext cx="10515600" cy="46989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2F7C1D3-E2E5-A4B1-3A98-24B59C8E165C}"/>
                </a:ext>
              </a:extLst>
            </p:cNvPr>
            <p:cNvSpPr txBox="1"/>
            <p:nvPr/>
          </p:nvSpPr>
          <p:spPr>
            <a:xfrm>
              <a:off x="6840020" y="5870762"/>
              <a:ext cx="27997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chemeClr val="bg1"/>
                  </a:solidFill>
                </a:rPr>
                <a:t>*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54206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8C8EE-3D8F-81D2-DEA6-512FDB8C3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9800D-45C7-E3F7-C473-0BF71464C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51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Attrition Best Practices Gathering</a:t>
            </a:r>
          </a:p>
        </p:txBody>
      </p:sp>
    </p:spTree>
    <p:extLst>
      <p:ext uri="{BB962C8B-B14F-4D97-AF65-F5344CB8AC3E}">
        <p14:creationId xmlns:p14="http://schemas.microsoft.com/office/powerpoint/2010/main" val="912749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C17A0-CD60-1928-CE0B-F23271ABD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A241-9DFF-6C3E-0D6A-DAEF8243E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Attrition Analytics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3B21E5C-4646-6A5F-A077-20989014E8B3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9690966" cy="3700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92278F"/>
              </a:buClr>
              <a:buNone/>
              <a:defRPr/>
            </a:pPr>
            <a:r>
              <a:rPr lang="en-US" sz="1800" dirty="0"/>
              <a:t>Provides data and focus:</a:t>
            </a:r>
          </a:p>
          <a:p>
            <a:pPr marL="800100" lvl="2" indent="-342900">
              <a:spcBef>
                <a:spcPts val="600"/>
              </a:spcBef>
              <a:defRPr/>
            </a:pPr>
            <a:r>
              <a:rPr lang="en-US" sz="1800" dirty="0"/>
              <a:t>By Branch</a:t>
            </a:r>
          </a:p>
          <a:p>
            <a:pPr marL="800100" lvl="2" indent="-342900">
              <a:spcBef>
                <a:spcPts val="600"/>
              </a:spcBef>
              <a:defRPr/>
            </a:pPr>
            <a:r>
              <a:rPr lang="en-US" sz="1800" dirty="0"/>
              <a:t>Service Issues</a:t>
            </a:r>
          </a:p>
          <a:p>
            <a:pPr marL="800100" lvl="2" indent="-342900">
              <a:spcBef>
                <a:spcPts val="600"/>
              </a:spcBef>
              <a:defRPr/>
            </a:pPr>
            <a:r>
              <a:rPr lang="en-US" sz="1800" dirty="0"/>
              <a:t>Central Station Issues</a:t>
            </a:r>
          </a:p>
          <a:p>
            <a:pPr marL="800100" lvl="2" indent="-342900">
              <a:spcBef>
                <a:spcPts val="600"/>
              </a:spcBef>
              <a:defRPr/>
            </a:pPr>
            <a:r>
              <a:rPr lang="en-US" sz="1800" dirty="0"/>
              <a:t>By Product Utilization Issues</a:t>
            </a:r>
          </a:p>
          <a:p>
            <a:pPr marL="457200" lvl="2" indent="0">
              <a:spcBef>
                <a:spcPts val="600"/>
              </a:spcBef>
              <a:buNone/>
              <a:defRPr/>
            </a:pPr>
            <a:endParaRPr lang="en-US" sz="1800" dirty="0"/>
          </a:p>
          <a:p>
            <a:pPr marL="0" lvl="1" indent="0">
              <a:spcBef>
                <a:spcPts val="600"/>
              </a:spcBef>
              <a:buClr>
                <a:srgbClr val="92278F"/>
              </a:buClr>
              <a:buNone/>
              <a:defRPr/>
            </a:pPr>
            <a:r>
              <a:rPr lang="en-US" sz="1800" dirty="0"/>
              <a:t>Attrition Predictive Analytics </a:t>
            </a:r>
          </a:p>
          <a:p>
            <a:pPr marL="800100" lvl="2" indent="-342900">
              <a:spcBef>
                <a:spcPts val="600"/>
              </a:spcBef>
              <a:buSzPct val="100000"/>
              <a:defRPr/>
            </a:pPr>
            <a:r>
              <a:rPr lang="en-US" sz="1800" dirty="0"/>
              <a:t>Analysis of Customer Touches - Email, Phone Contacts, Payment History, Signal Activity </a:t>
            </a:r>
          </a:p>
          <a:p>
            <a:pPr marL="800100" lvl="2" indent="-342900">
              <a:spcBef>
                <a:spcPts val="600"/>
              </a:spcBef>
              <a:buSzPct val="100000"/>
              <a:defRPr/>
            </a:pPr>
            <a:r>
              <a:rPr lang="en-US" sz="1800" dirty="0"/>
              <a:t>Complaints Analysis and NPS Score </a:t>
            </a:r>
          </a:p>
          <a:p>
            <a:pPr marL="800100" lvl="2" indent="-342900">
              <a:spcBef>
                <a:spcPts val="600"/>
              </a:spcBef>
              <a:buSzPct val="100000"/>
              <a:defRPr/>
            </a:pPr>
            <a:r>
              <a:rPr lang="en-US" sz="1800" dirty="0"/>
              <a:t>Assign Values to Customer Characteristics and Weight Each </a:t>
            </a:r>
          </a:p>
          <a:p>
            <a:pPr marL="800100" lvl="2" indent="-342900">
              <a:spcBef>
                <a:spcPts val="600"/>
              </a:spcBef>
              <a:buSzPct val="100000"/>
              <a:defRPr/>
            </a:pPr>
            <a:r>
              <a:rPr lang="en-US" sz="1800" dirty="0"/>
              <a:t>Arrive at an Attrition Predictive Index  (API) </a:t>
            </a:r>
          </a:p>
          <a:p>
            <a:pPr marL="800100" lvl="2" indent="-342900">
              <a:spcBef>
                <a:spcPts val="600"/>
              </a:spcBef>
              <a:buSzPct val="100000"/>
              <a:defRPr/>
            </a:pPr>
            <a:r>
              <a:rPr lang="en-US" sz="1800" dirty="0"/>
              <a:t>Develop a Corrective Action plan by API Index </a:t>
            </a:r>
          </a:p>
          <a:p>
            <a:pPr marL="1146175" lvl="2" indent="-342900">
              <a:spcBef>
                <a:spcPts val="600"/>
              </a:spcBef>
              <a:buSzPct val="100000"/>
              <a:defRPr/>
            </a:pPr>
            <a:r>
              <a:rPr lang="en-US" sz="1800" dirty="0"/>
              <a:t>Cancel Pending </a:t>
            </a:r>
          </a:p>
          <a:p>
            <a:pPr marL="1146175" lvl="2" indent="-342900">
              <a:spcBef>
                <a:spcPts val="600"/>
              </a:spcBef>
              <a:buSzPct val="100000"/>
              <a:defRPr/>
            </a:pPr>
            <a:r>
              <a:rPr lang="en-US" sz="1800" dirty="0"/>
              <a:t>Probable Cancel Pending </a:t>
            </a:r>
          </a:p>
          <a:p>
            <a:pPr marL="1146175" lvl="2" indent="-342900">
              <a:spcBef>
                <a:spcPts val="600"/>
              </a:spcBef>
              <a:buSzPct val="100000"/>
              <a:defRPr/>
            </a:pPr>
            <a:r>
              <a:rPr lang="en-US" sz="1800" dirty="0"/>
              <a:t>Watch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74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D94CD-13B9-C6D5-F06E-6E9C7D28B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40CA0-7438-9EEB-73E5-37F01D181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1170"/>
            <a:ext cx="10515600" cy="1325563"/>
          </a:xfrm>
        </p:spPr>
        <p:txBody>
          <a:bodyPr/>
          <a:lstStyle/>
          <a:p>
            <a:r>
              <a:rPr lang="en-US" dirty="0"/>
              <a:t>TRG Maintains Full Confidentiality of </a:t>
            </a:r>
            <a:br>
              <a:rPr lang="en-US" dirty="0"/>
            </a:br>
            <a:r>
              <a:rPr lang="en-US" dirty="0"/>
              <a:t>Participant’s Figures</a:t>
            </a:r>
            <a:endParaRPr lang="en-US" b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350985-0E05-9904-4B19-B93781ABF3BB}"/>
              </a:ext>
            </a:extLst>
          </p:cNvPr>
          <p:cNvSpPr txBox="1">
            <a:spLocks noChangeArrowheads="1"/>
          </p:cNvSpPr>
          <p:nvPr/>
        </p:nvSpPr>
        <p:spPr>
          <a:xfrm>
            <a:off x="939911" y="3142376"/>
            <a:ext cx="7149312" cy="3276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Summary results as presented will be available 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TMA Website: </a:t>
            </a:r>
            <a:r>
              <a:rPr lang="en-US" sz="2400" dirty="0">
                <a:solidFill>
                  <a:srgbClr val="5989A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https://tma.us</a:t>
            </a:r>
            <a:endParaRPr lang="en-US" sz="2400" dirty="0">
              <a:solidFill>
                <a:srgbClr val="5989A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TRG Website:  </a:t>
            </a:r>
            <a:r>
              <a:rPr lang="en-US" sz="2400" dirty="0">
                <a:solidFill>
                  <a:srgbClr val="5989A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www.trgassociates.com</a:t>
            </a:r>
            <a:endParaRPr lang="en-US" sz="2400" dirty="0">
              <a:solidFill>
                <a:srgbClr val="5989A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CHS Website: </a:t>
            </a:r>
            <a:r>
              <a:rPr lang="en-US" sz="2400" dirty="0">
                <a:solidFill>
                  <a:srgbClr val="5989A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www.chsassociation.org</a:t>
            </a:r>
            <a:endParaRPr lang="en-US" dirty="0">
              <a:solidFill>
                <a:srgbClr val="5989A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highlight>
                <a:srgbClr val="FFFF00"/>
              </a:highlight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44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48E19-1DAA-CB14-06DF-A0E5612A7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9F4E3-AE03-9A86-17F3-50AB9BAFA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Thank you</a:t>
            </a:r>
            <a:endParaRPr lang="en-US" sz="6000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504795-68C3-7CAD-06D6-D784AC8B3B19}"/>
              </a:ext>
            </a:extLst>
          </p:cNvPr>
          <p:cNvSpPr txBox="1"/>
          <p:nvPr/>
        </p:nvSpPr>
        <p:spPr>
          <a:xfrm>
            <a:off x="838200" y="2060558"/>
            <a:ext cx="35163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Please contact John Brady at </a:t>
            </a:r>
            <a:r>
              <a:rPr lang="en-US" sz="2000" dirty="0">
                <a:solidFill>
                  <a:srgbClr val="5989A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jbrady@trgassociates.com</a:t>
            </a:r>
            <a:r>
              <a:rPr lang="en-US" sz="2000" dirty="0">
                <a:solidFill>
                  <a:srgbClr val="5989AD"/>
                </a:solidFill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</a:rPr>
              <a:t>with any questions</a:t>
            </a:r>
          </a:p>
        </p:txBody>
      </p:sp>
    </p:spTree>
    <p:extLst>
      <p:ext uri="{BB962C8B-B14F-4D97-AF65-F5344CB8AC3E}">
        <p14:creationId xmlns:p14="http://schemas.microsoft.com/office/powerpoint/2010/main" val="2452280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6A62A-AD15-FABF-B3C5-A662427A6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Defining Attrition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F807E98-21AD-D4CB-2A1A-3EC76DCF67D4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9690966" cy="3700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-346075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Gross Attrition</a:t>
            </a:r>
          </a:p>
          <a:p>
            <a:pPr marL="682625" lvl="1" indent="-339725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The loss of existing customers and their associated recurring monthly revenue (RMR) for contracted services during a particular customer/calendar cycle</a:t>
            </a:r>
          </a:p>
          <a:p>
            <a:pPr marL="682625" lvl="1" indent="-339725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 marL="346075" indent="-346075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Net Attrition</a:t>
            </a:r>
          </a:p>
          <a:p>
            <a:pPr marL="682625" lvl="1" indent="-339725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Gross Attrition plus the add back of “like customer” gains through resigns of the existing locations – </a:t>
            </a:r>
          </a:p>
          <a:p>
            <a:pPr marL="1139825" lvl="2" indent="-339725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The Home/Business location is your ultimate customer</a:t>
            </a:r>
          </a:p>
          <a:p>
            <a:pPr marL="1139825" lvl="2" indent="-339725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Price increases for inflation</a:t>
            </a:r>
          </a:p>
          <a:p>
            <a:pPr marL="1139825" lvl="2" indent="-339725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Price increases for additional services or technology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068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095F3-C727-47AF-F4AE-F77451596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DA50F-233B-3D68-7E16-057730B76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Defining Attrition</a:t>
            </a:r>
            <a:endParaRPr lang="en-US" dirty="0"/>
          </a:p>
        </p:txBody>
      </p:sp>
      <p:graphicFrame>
        <p:nvGraphicFramePr>
          <p:cNvPr id="3" name="Rectangle 3">
            <a:extLst>
              <a:ext uri="{FF2B5EF4-FFF2-40B4-BE49-F238E27FC236}">
                <a16:creationId xmlns:a16="http://schemas.microsoft.com/office/drawing/2014/main" id="{072CF3B0-6017-ED65-F827-2502E3F9D6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2035405"/>
              </p:ext>
            </p:extLst>
          </p:nvPr>
        </p:nvGraphicFramePr>
        <p:xfrm>
          <a:off x="838200" y="1690688"/>
          <a:ext cx="10144778" cy="4372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5983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1D5DE-6032-9B40-E532-5B023EC4B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C7FDE-00F2-8EF7-CED3-588EB538A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Attrition Measurement Methodology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37587DA-51E0-3119-216B-B43F2B8ACB18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9690966" cy="3700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Weighted Ending RMR Attrition Method: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682625" lvl="1" indent="-339725">
              <a:lnSpc>
                <a:spcPct val="100000"/>
              </a:lnSpc>
              <a:spcBef>
                <a:spcPts val="0"/>
              </a:spcBef>
            </a:pPr>
            <a:r>
              <a:rPr lang="en-US" sz="2800" b="1" dirty="0"/>
              <a:t>Step 1:</a:t>
            </a:r>
            <a:r>
              <a:rPr lang="en-US" sz="2800" dirty="0"/>
              <a:t>  Cancelled RMR for the Reporting Period = Monthly Attrition Sum of Ending RMR for Each Month</a:t>
            </a:r>
          </a:p>
          <a:p>
            <a:pPr marL="682625" lvl="1" indent="-339725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 marL="682625" lvl="1" indent="-339725">
              <a:lnSpc>
                <a:spcPct val="100000"/>
              </a:lnSpc>
              <a:spcBef>
                <a:spcPts val="0"/>
              </a:spcBef>
            </a:pPr>
            <a:r>
              <a:rPr lang="en-US" sz="2800" b="1" dirty="0"/>
              <a:t>Step 2:</a:t>
            </a:r>
            <a:r>
              <a:rPr lang="en-US" sz="2800" dirty="0"/>
              <a:t>  Monthly Attrition (from Step 1) * 12 = Annualized Attrition</a:t>
            </a:r>
          </a:p>
          <a:p>
            <a:pPr marL="682625" lvl="1" indent="-339725">
              <a:lnSpc>
                <a:spcPct val="100000"/>
              </a:lnSpc>
              <a:spcBef>
                <a:spcPts val="0"/>
              </a:spcBef>
            </a:pPr>
            <a:endParaRPr lang="en-US" sz="2800" dirty="0"/>
          </a:p>
          <a:p>
            <a:pPr marL="3429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An Excel Attrition Measurement Template is available on the TRG website with calculation formulas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256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A3F28-4690-491B-B6DD-8B14B5EE7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18257-A118-EE61-959B-30DE51E44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Benefits of Weighted Ending RMR Method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F7E133F-1A01-F79B-0433-89B206593BEF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237342" cy="3700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6262" indent="-3429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Accounts for and weights RMR acquisitions</a:t>
            </a:r>
          </a:p>
          <a:p>
            <a:pPr marL="576262" indent="-34290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576262" indent="-3429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Accounts for timing of acquired RMR</a:t>
            </a:r>
          </a:p>
          <a:p>
            <a:pPr marL="576262" indent="-34290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576262" indent="-3429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Accounts for rapid internal growth and the timing thereof</a:t>
            </a:r>
          </a:p>
          <a:p>
            <a:pPr marL="576262" indent="-34290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576262" indent="-3429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Similar to many lending/equity institution’s preferred calculation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639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4E605-8FA4-867F-1FD0-60AB439FC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35ADF-5850-33E3-6198-DADF44DE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The Geography of Attrition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C4E83F2-DB18-C6B0-6AA9-7FFE011481B2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9690966" cy="3700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NE/Mid Atlantic</a:t>
            </a:r>
          </a:p>
          <a:p>
            <a:pPr marL="457200" indent="-34290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457200" indent="-3429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Southeast</a:t>
            </a:r>
          </a:p>
          <a:p>
            <a:pPr marL="457200" indent="-34290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457200" indent="-3429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Midwest</a:t>
            </a:r>
          </a:p>
          <a:p>
            <a:pPr marL="457200" indent="-34290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457200" indent="-3429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Southwest</a:t>
            </a:r>
          </a:p>
          <a:p>
            <a:pPr marL="457200" indent="-34290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457200" indent="-3429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West</a:t>
            </a:r>
          </a:p>
          <a:p>
            <a:pPr marL="457200" indent="-342900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457200" indent="-3429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International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36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03896-0E7F-4BA5-966F-01D9EDFAF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ble Placeholder 5">
            <a:extLst>
              <a:ext uri="{FF2B5EF4-FFF2-40B4-BE49-F238E27FC236}">
                <a16:creationId xmlns:a16="http://schemas.microsoft.com/office/drawing/2014/main" id="{85B256CF-C79C-94D9-1129-D82BE0C16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64" y="441578"/>
            <a:ext cx="11593872" cy="5974844"/>
          </a:xfrm>
          <a:prstGeom prst="rect">
            <a:avLst/>
          </a:prstGeom>
          <a:effectLst>
            <a:glow rad="5461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69386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9FEF3-535B-EF5F-3AFB-B105C6632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2AE7A-B3EF-8C4F-A4E5-73C27321A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Attrition Update Through Year End 2024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ACFF4C5-E361-7C3D-AEBC-1920A6859D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021480"/>
              </p:ext>
            </p:extLst>
          </p:nvPr>
        </p:nvGraphicFramePr>
        <p:xfrm>
          <a:off x="609601" y="1774449"/>
          <a:ext cx="10972798" cy="43183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44196">
                  <a:extLst>
                    <a:ext uri="{9D8B030D-6E8A-4147-A177-3AD203B41FA5}">
                      <a16:colId xmlns:a16="http://schemas.microsoft.com/office/drawing/2014/main" val="3559833401"/>
                    </a:ext>
                  </a:extLst>
                </a:gridCol>
                <a:gridCol w="1457642">
                  <a:extLst>
                    <a:ext uri="{9D8B030D-6E8A-4147-A177-3AD203B41FA5}">
                      <a16:colId xmlns:a16="http://schemas.microsoft.com/office/drawing/2014/main" val="1140282021"/>
                    </a:ext>
                  </a:extLst>
                </a:gridCol>
                <a:gridCol w="1451892">
                  <a:extLst>
                    <a:ext uri="{9D8B030D-6E8A-4147-A177-3AD203B41FA5}">
                      <a16:colId xmlns:a16="http://schemas.microsoft.com/office/drawing/2014/main" val="82523989"/>
                    </a:ext>
                  </a:extLst>
                </a:gridCol>
                <a:gridCol w="1466921">
                  <a:extLst>
                    <a:ext uri="{9D8B030D-6E8A-4147-A177-3AD203B41FA5}">
                      <a16:colId xmlns:a16="http://schemas.microsoft.com/office/drawing/2014/main" val="3608167387"/>
                    </a:ext>
                  </a:extLst>
                </a:gridCol>
                <a:gridCol w="1442613">
                  <a:extLst>
                    <a:ext uri="{9D8B030D-6E8A-4147-A177-3AD203B41FA5}">
                      <a16:colId xmlns:a16="http://schemas.microsoft.com/office/drawing/2014/main" val="3211310719"/>
                    </a:ext>
                  </a:extLst>
                </a:gridCol>
                <a:gridCol w="1512534">
                  <a:extLst>
                    <a:ext uri="{9D8B030D-6E8A-4147-A177-3AD203B41FA5}">
                      <a16:colId xmlns:a16="http://schemas.microsoft.com/office/drawing/2014/main" val="207109313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4160613981"/>
                    </a:ext>
                  </a:extLst>
                </a:gridCol>
              </a:tblGrid>
              <a:tr h="477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>
                    <a:solidFill>
                      <a:srgbClr val="7BBD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kumimoji="0" lang="en-US" sz="2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>
                    <a:solidFill>
                      <a:srgbClr val="7BB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  <a:endParaRPr kumimoji="0" lang="en-US" sz="2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>
                    <a:solidFill>
                      <a:srgbClr val="7BB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2024</a:t>
                      </a:r>
                      <a:endParaRPr kumimoji="0" lang="en-US" sz="2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b" horzOverflow="overflow">
                    <a:solidFill>
                      <a:srgbClr val="7BBD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63061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Region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Gross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Gross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Gross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Net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extLst>
                  <a:ext uri="{0D108BD9-81ED-4DB2-BD59-A6C34878D82A}">
                    <a16:rowId xmlns:a16="http://schemas.microsoft.com/office/drawing/2014/main" val="344627436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Northeast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12.52%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10.27%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11.35%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9.89%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11.28%</a:t>
                      </a:r>
                      <a:endParaRPr lang="en-US" sz="22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10.14%</a:t>
                      </a:r>
                      <a:endParaRPr lang="en-US" sz="22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36384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Southeast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13.27%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10.92%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12.87%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11.78%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13.06%</a:t>
                      </a:r>
                      <a:endParaRPr lang="en-US" sz="22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12.27%</a:t>
                      </a:r>
                      <a:endParaRPr lang="en-US" sz="22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9093558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Midwest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14.02%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11.67%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>
                          <a:solidFill>
                            <a:schemeClr val="tx1"/>
                          </a:solidFill>
                          <a:effectLst/>
                        </a:rPr>
                        <a:t>13.48%</a:t>
                      </a:r>
                      <a:endParaRPr lang="en-US" sz="2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11.83%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11.70%</a:t>
                      </a:r>
                      <a:endParaRPr lang="en-US" sz="22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10.60%</a:t>
                      </a:r>
                      <a:endParaRPr lang="en-US" sz="22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4690964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Southwest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13.69%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11.50%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>
                          <a:solidFill>
                            <a:schemeClr val="tx1"/>
                          </a:solidFill>
                          <a:effectLst/>
                        </a:rPr>
                        <a:t>13.64%</a:t>
                      </a:r>
                      <a:endParaRPr lang="en-US" sz="2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12.36%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13.68%</a:t>
                      </a:r>
                      <a:endParaRPr lang="en-US" sz="22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12.79%</a:t>
                      </a:r>
                      <a:endParaRPr lang="en-US" sz="22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7204451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West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13.62%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11.08%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12.18%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10.56%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11.72%</a:t>
                      </a:r>
                      <a:endParaRPr lang="en-US" sz="22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10.20%</a:t>
                      </a:r>
                      <a:endParaRPr lang="en-US" sz="22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6690315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International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748" marR="74748" marT="37374" marB="37374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>
                          <a:solidFill>
                            <a:schemeClr val="tx1"/>
                          </a:solidFill>
                          <a:effectLst/>
                        </a:rPr>
                        <a:t>12.61%</a:t>
                      </a:r>
                      <a:endParaRPr lang="en-US" sz="22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10.42%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12.18%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9.01%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11.50%</a:t>
                      </a:r>
                      <a:endParaRPr lang="en-US" sz="22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2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8.34%</a:t>
                      </a:r>
                      <a:endParaRPr lang="en-US" sz="22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32320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13168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Swiss">
    <a:dk1>
      <a:srgbClr val="000000"/>
    </a:dk1>
    <a:lt1>
      <a:srgbClr val="FFFFFF"/>
    </a:lt1>
    <a:dk2>
      <a:srgbClr val="E4E4E4"/>
    </a:dk2>
    <a:lt2>
      <a:srgbClr val="7CA655"/>
    </a:lt2>
    <a:accent1>
      <a:srgbClr val="A9D4DB"/>
    </a:accent1>
    <a:accent2>
      <a:srgbClr val="FBE284"/>
    </a:accent2>
    <a:accent3>
      <a:srgbClr val="4495A2"/>
    </a:accent3>
    <a:accent4>
      <a:srgbClr val="AA5881"/>
    </a:accent4>
    <a:accent5>
      <a:srgbClr val="E06742"/>
    </a:accent5>
    <a:accent6>
      <a:srgbClr val="F9D448"/>
    </a:accent6>
    <a:hlink>
      <a:srgbClr val="4495A2"/>
    </a:hlink>
    <a:folHlink>
      <a:srgbClr val="AA5881"/>
    </a:folHlink>
  </a:clrScheme>
  <a:fontScheme name="Custom 175">
    <a:majorFont>
      <a:latin typeface="Franklin Gothic Demi"/>
      <a:ea typeface=""/>
      <a:cs typeface=""/>
    </a:majorFont>
    <a:minorFont>
      <a:latin typeface="Franklin Gothic 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1033</Words>
  <Application>Microsoft Office PowerPoint</Application>
  <PresentationFormat>Widescreen</PresentationFormat>
  <Paragraphs>360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Aptos</vt:lpstr>
      <vt:lpstr>Arial</vt:lpstr>
      <vt:lpstr>Calibri</vt:lpstr>
      <vt:lpstr>Custom Design</vt:lpstr>
      <vt:lpstr>Office Theme</vt:lpstr>
      <vt:lpstr>Attrition Measurement Update 2024</vt:lpstr>
      <vt:lpstr>PowerPoint Presentation</vt:lpstr>
      <vt:lpstr>Defining Attrition</vt:lpstr>
      <vt:lpstr>Defining Attrition</vt:lpstr>
      <vt:lpstr>Attrition Measurement Methodology</vt:lpstr>
      <vt:lpstr>Benefits of Weighted Ending RMR Method</vt:lpstr>
      <vt:lpstr>The Geography of Attrition</vt:lpstr>
      <vt:lpstr>PowerPoint Presentation</vt:lpstr>
      <vt:lpstr>Attrition Update Through Year End 2024</vt:lpstr>
      <vt:lpstr>Attrition Update Through Year End 2024</vt:lpstr>
      <vt:lpstr>Net Attrition by Company Size  10 Year Profile</vt:lpstr>
      <vt:lpstr>Attrition Comparison 500+ Company Size 2010/2022/2023/2024</vt:lpstr>
      <vt:lpstr>Attrition Update Through Year End 2024</vt:lpstr>
      <vt:lpstr>Net Attrition by Origination Source 10 Year Profile</vt:lpstr>
      <vt:lpstr>Attrition Update Through Year End 2024</vt:lpstr>
      <vt:lpstr>Residential vs. Commercial 10 Year Profile</vt:lpstr>
      <vt:lpstr>An Illustration of Resilience</vt:lpstr>
      <vt:lpstr>Reason Code Analysis</vt:lpstr>
      <vt:lpstr>Top Reasons for Attrition</vt:lpstr>
      <vt:lpstr>Net Attrition by Reason Code Top 5 Reasons</vt:lpstr>
      <vt:lpstr>PERS Attrition</vt:lpstr>
      <vt:lpstr>PERS Attrition Profile</vt:lpstr>
      <vt:lpstr>PERS DTC Attrition Reasons Comparison</vt:lpstr>
      <vt:lpstr>Attrition Best Practices Gathering</vt:lpstr>
      <vt:lpstr>Attrition Analytics</vt:lpstr>
      <vt:lpstr>TRG Maintains Full Confidentiality of  Participant’s Figures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Geoffrion</dc:creator>
  <cp:lastModifiedBy>John Brady</cp:lastModifiedBy>
  <cp:revision>14</cp:revision>
  <dcterms:created xsi:type="dcterms:W3CDTF">2026-01-02T19:17:59Z</dcterms:created>
  <dcterms:modified xsi:type="dcterms:W3CDTF">2026-01-07T18:43:19Z</dcterms:modified>
</cp:coreProperties>
</file>