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9" r:id="rId5"/>
  </p:sldMasterIdLst>
  <p:notesMasterIdLst>
    <p:notesMasterId r:id="rId36"/>
  </p:notesMasterIdLst>
  <p:handoutMasterIdLst>
    <p:handoutMasterId r:id="rId37"/>
  </p:handoutMasterIdLst>
  <p:sldIdLst>
    <p:sldId id="1866" r:id="rId6"/>
    <p:sldId id="322" r:id="rId7"/>
    <p:sldId id="1888" r:id="rId8"/>
    <p:sldId id="324" r:id="rId9"/>
    <p:sldId id="275" r:id="rId10"/>
    <p:sldId id="276" r:id="rId11"/>
    <p:sldId id="277" r:id="rId12"/>
    <p:sldId id="278" r:id="rId13"/>
    <p:sldId id="334" r:id="rId14"/>
    <p:sldId id="335" r:id="rId15"/>
    <p:sldId id="333" r:id="rId16"/>
    <p:sldId id="337" r:id="rId17"/>
    <p:sldId id="338" r:id="rId18"/>
    <p:sldId id="339" r:id="rId19"/>
    <p:sldId id="357" r:id="rId20"/>
    <p:sldId id="340" r:id="rId21"/>
    <p:sldId id="287" r:id="rId22"/>
    <p:sldId id="341" r:id="rId23"/>
    <p:sldId id="356" r:id="rId24"/>
    <p:sldId id="353" r:id="rId25"/>
    <p:sldId id="354" r:id="rId26"/>
    <p:sldId id="355" r:id="rId27"/>
    <p:sldId id="361" r:id="rId28"/>
    <p:sldId id="366" r:id="rId29"/>
    <p:sldId id="347" r:id="rId30"/>
    <p:sldId id="365" r:id="rId31"/>
    <p:sldId id="364" r:id="rId32"/>
    <p:sldId id="352" r:id="rId33"/>
    <p:sldId id="296" r:id="rId34"/>
    <p:sldId id="1875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322"/>
            <p14:sldId id="1888"/>
            <p14:sldId id="324"/>
            <p14:sldId id="275"/>
            <p14:sldId id="276"/>
            <p14:sldId id="277"/>
            <p14:sldId id="278"/>
            <p14:sldId id="334"/>
            <p14:sldId id="335"/>
            <p14:sldId id="333"/>
            <p14:sldId id="337"/>
            <p14:sldId id="338"/>
            <p14:sldId id="339"/>
            <p14:sldId id="357"/>
            <p14:sldId id="340"/>
            <p14:sldId id="287"/>
            <p14:sldId id="341"/>
            <p14:sldId id="356"/>
            <p14:sldId id="353"/>
            <p14:sldId id="354"/>
            <p14:sldId id="355"/>
            <p14:sldId id="361"/>
            <p14:sldId id="366"/>
            <p14:sldId id="347"/>
            <p14:sldId id="365"/>
            <p14:sldId id="364"/>
            <p14:sldId id="352"/>
            <p14:sldId id="296"/>
            <p14:sldId id="18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4641" autoAdjust="0"/>
  </p:normalViewPr>
  <p:slideViewPr>
    <p:cSldViewPr snapToGrid="0">
      <p:cViewPr varScale="1">
        <p:scale>
          <a:sx n="79" d="100"/>
          <a:sy n="79" d="100"/>
        </p:scale>
        <p:origin x="974" y="67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My%20Drive\TRG%20Files\Attrition\2023\Charts\Chart.Reasons%20Top%205%202023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TRG%20Files\Attrition\2023\Charts\Chart%20Persreasons.2023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177621156768298E-2"/>
          <c:y val="4.7099494117227067E-2"/>
          <c:w val="0.88812738734821894"/>
          <c:h val="0.8238079280686057"/>
        </c:manualLayout>
      </c:layou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57150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'Company Size'!$B$13:$B$22</c:f>
              <c:numCache>
                <c:formatCode>0.00%</c:formatCode>
                <c:ptCount val="10"/>
                <c:pt idx="0">
                  <c:v>6.0900000000000003E-2</c:v>
                </c:pt>
                <c:pt idx="1">
                  <c:v>5.8299999999999998E-2</c:v>
                </c:pt>
                <c:pt idx="2">
                  <c:v>7.6399999999999996E-2</c:v>
                </c:pt>
                <c:pt idx="3">
                  <c:v>6.3E-2</c:v>
                </c:pt>
                <c:pt idx="4">
                  <c:v>6.6500000000000004E-2</c:v>
                </c:pt>
                <c:pt idx="5">
                  <c:v>9.257E-2</c:v>
                </c:pt>
                <c:pt idx="6">
                  <c:v>0.11260295596503346</c:v>
                </c:pt>
                <c:pt idx="7">
                  <c:v>0.13272421771718776</c:v>
                </c:pt>
                <c:pt idx="8">
                  <c:v>4.9783702555583918E-2</c:v>
                </c:pt>
                <c:pt idx="9">
                  <c:v>8.6599999999999996E-2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B3-49DD-9C0B-5392B07E808C}"/>
            </c:ext>
          </c:extLst>
        </c:ser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57150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'Company Size'!$C$13:$C$22</c:f>
              <c:numCache>
                <c:formatCode>0.00%</c:formatCode>
                <c:ptCount val="10"/>
                <c:pt idx="0">
                  <c:v>6.0600000000000001E-2</c:v>
                </c:pt>
                <c:pt idx="1">
                  <c:v>4.8800000000000003E-2</c:v>
                </c:pt>
                <c:pt idx="2">
                  <c:v>7.4399999999999994E-2</c:v>
                </c:pt>
                <c:pt idx="3">
                  <c:v>7.0999999999999994E-2</c:v>
                </c:pt>
                <c:pt idx="4">
                  <c:v>7.5199999999999989E-2</c:v>
                </c:pt>
                <c:pt idx="5">
                  <c:v>0.13320000000000001</c:v>
                </c:pt>
                <c:pt idx="6">
                  <c:v>7.026135433384248E-2</c:v>
                </c:pt>
                <c:pt idx="7">
                  <c:v>7.0894805299815775E-2</c:v>
                </c:pt>
                <c:pt idx="8">
                  <c:v>6.5663577959694519E-2</c:v>
                </c:pt>
                <c:pt idx="9">
                  <c:v>8.2699999999999996E-2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B3-49DD-9C0B-5392B07E808C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'Company Size'!$D$13:$D$22</c:f>
              <c:numCache>
                <c:formatCode>0.00%</c:formatCode>
                <c:ptCount val="10"/>
                <c:pt idx="0">
                  <c:v>8.0199999999999994E-2</c:v>
                </c:pt>
                <c:pt idx="1">
                  <c:v>8.2100000000000006E-2</c:v>
                </c:pt>
                <c:pt idx="2">
                  <c:v>7.9000000000000001E-2</c:v>
                </c:pt>
                <c:pt idx="3">
                  <c:v>7.46E-2</c:v>
                </c:pt>
                <c:pt idx="4">
                  <c:v>8.5500000000000007E-2</c:v>
                </c:pt>
                <c:pt idx="5">
                  <c:v>0.12920000000000001</c:v>
                </c:pt>
                <c:pt idx="6">
                  <c:v>0.10779999999999999</c:v>
                </c:pt>
                <c:pt idx="7">
                  <c:v>9.7368389065805902E-2</c:v>
                </c:pt>
                <c:pt idx="8">
                  <c:v>8.2235935006250635E-2</c:v>
                </c:pt>
                <c:pt idx="9">
                  <c:v>0.1133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B3-49DD-9C0B-5392B07E808C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5715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'Company Size'!$E$13:$E$22</c:f>
              <c:numCache>
                <c:formatCode>0.00%</c:formatCode>
                <c:ptCount val="10"/>
                <c:pt idx="0">
                  <c:v>7.9000000000000001E-2</c:v>
                </c:pt>
                <c:pt idx="1">
                  <c:v>8.1000000000000003E-2</c:v>
                </c:pt>
                <c:pt idx="2">
                  <c:v>8.9300000000000004E-2</c:v>
                </c:pt>
                <c:pt idx="3">
                  <c:v>8.7400000000000005E-2</c:v>
                </c:pt>
                <c:pt idx="4">
                  <c:v>8.929999999999999E-2</c:v>
                </c:pt>
                <c:pt idx="5">
                  <c:v>0.13449999999999998</c:v>
                </c:pt>
                <c:pt idx="6">
                  <c:v>8.3299999999999999E-2</c:v>
                </c:pt>
                <c:pt idx="7">
                  <c:v>8.3369920983054555E-2</c:v>
                </c:pt>
                <c:pt idx="8">
                  <c:v>9.8296670573090189E-2</c:v>
                </c:pt>
                <c:pt idx="9">
                  <c:v>0.1114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B3-49DD-9C0B-5392B07E808C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57150" cap="rnd" cmpd="sng" algn="ctr">
              <a:solidFill>
                <a:srgbClr val="FFFF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BB3-49DD-9C0B-5392B07E808C}"/>
              </c:ext>
            </c:extLst>
          </c:dPt>
          <c:cat>
            <c:numRef>
              <c:f>'Company Size'!$A$13:$A$22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'Company Size'!$F$13:$F$22</c:f>
              <c:numCache>
                <c:formatCode>0.00%</c:formatCode>
                <c:ptCount val="10"/>
                <c:pt idx="0">
                  <c:v>0.1061</c:v>
                </c:pt>
                <c:pt idx="1">
                  <c:v>0.1079</c:v>
                </c:pt>
                <c:pt idx="2">
                  <c:v>0.11169999999999999</c:v>
                </c:pt>
                <c:pt idx="3">
                  <c:v>0.1096</c:v>
                </c:pt>
                <c:pt idx="4">
                  <c:v>0.11539999999999999</c:v>
                </c:pt>
                <c:pt idx="5">
                  <c:v>0.1268</c:v>
                </c:pt>
                <c:pt idx="6">
                  <c:v>0.11699999999999999</c:v>
                </c:pt>
                <c:pt idx="7">
                  <c:v>0.12085566862384647</c:v>
                </c:pt>
                <c:pt idx="8">
                  <c:v>0.11264670304184453</c:v>
                </c:pt>
                <c:pt idx="9">
                  <c:v>0.1164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B3-49DD-9C0B-5392B07E8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4953883419769"/>
          <c:y val="0.92955804063414427"/>
          <c:w val="0.62452485947641379"/>
          <c:h val="5.289209945381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Net Attrition by Origination Source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8819421605144758E-2"/>
          <c:y val="0.12657784011220197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Origination'!$B$3</c:f>
              <c:strCache>
                <c:ptCount val="1"/>
                <c:pt idx="0">
                  <c:v>Dealer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'Customer Origination'!$A$8:$A$17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Origination'!$B$8:$B$17</c:f>
              <c:numCache>
                <c:formatCode>0.00%</c:formatCode>
                <c:ptCount val="10"/>
                <c:pt idx="0">
                  <c:v>0.1091</c:v>
                </c:pt>
                <c:pt idx="1">
                  <c:v>0.11289999999999999</c:v>
                </c:pt>
                <c:pt idx="2">
                  <c:v>0.1166</c:v>
                </c:pt>
                <c:pt idx="3">
                  <c:v>0.12539999999999998</c:v>
                </c:pt>
                <c:pt idx="4">
                  <c:v>0.13949999999999999</c:v>
                </c:pt>
                <c:pt idx="5">
                  <c:v>0.14055621698462539</c:v>
                </c:pt>
                <c:pt idx="6">
                  <c:v>0.12602498385031483</c:v>
                </c:pt>
                <c:pt idx="7">
                  <c:v>0.14330000000000001</c:v>
                </c:pt>
                <c:pt idx="8">
                  <c:v>0.13023437680985894</c:v>
                </c:pt>
                <c:pt idx="9">
                  <c:v>0.12369999999999999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4-4C78-9C3F-5710B0445D39}"/>
            </c:ext>
          </c:extLst>
        </c:ser>
        <c:ser>
          <c:idx val="1"/>
          <c:order val="1"/>
          <c:tx>
            <c:strRef>
              <c:f>'Customer Origination'!$C$3</c:f>
              <c:strCache>
                <c:ptCount val="1"/>
                <c:pt idx="0">
                  <c:v>Traditional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'Customer Origination'!$A$8:$A$17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Origination'!$C$8:$C$17</c:f>
              <c:numCache>
                <c:formatCode>0.00%</c:formatCode>
                <c:ptCount val="10"/>
                <c:pt idx="0">
                  <c:v>9.8599999999999993E-2</c:v>
                </c:pt>
                <c:pt idx="1">
                  <c:v>9.5600000000000004E-2</c:v>
                </c:pt>
                <c:pt idx="2">
                  <c:v>9.9600000000000008E-2</c:v>
                </c:pt>
                <c:pt idx="3">
                  <c:v>9.9900000000000003E-2</c:v>
                </c:pt>
                <c:pt idx="4">
                  <c:v>9.6799999999999997E-2</c:v>
                </c:pt>
                <c:pt idx="5">
                  <c:v>0.11894753854233887</c:v>
                </c:pt>
                <c:pt idx="6">
                  <c:v>0.10374532802103936</c:v>
                </c:pt>
                <c:pt idx="7">
                  <c:v>9.8699999999999996E-2</c:v>
                </c:pt>
                <c:pt idx="8">
                  <c:v>0.10543740611071842</c:v>
                </c:pt>
                <c:pt idx="9">
                  <c:v>0.1125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C4-4C78-9C3F-5710B0445D39}"/>
            </c:ext>
          </c:extLst>
        </c:ser>
        <c:ser>
          <c:idx val="2"/>
          <c:order val="2"/>
          <c:tx>
            <c:strRef>
              <c:f>'Customer Origination'!$D$3</c:f>
              <c:strCache>
                <c:ptCount val="1"/>
                <c:pt idx="0">
                  <c:v>Mass Market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'Customer Origination'!$A$8:$A$17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Origination'!$D$8:$D$17</c:f>
              <c:numCache>
                <c:formatCode>0.00%</c:formatCode>
                <c:ptCount val="10"/>
                <c:pt idx="0">
                  <c:v>0.1094</c:v>
                </c:pt>
                <c:pt idx="1">
                  <c:v>0.11550000000000001</c:v>
                </c:pt>
                <c:pt idx="2">
                  <c:v>0.1198</c:v>
                </c:pt>
                <c:pt idx="3">
                  <c:v>0.1099</c:v>
                </c:pt>
                <c:pt idx="4">
                  <c:v>0.12119999999999999</c:v>
                </c:pt>
                <c:pt idx="5">
                  <c:v>0.12861121470189771</c:v>
                </c:pt>
                <c:pt idx="6">
                  <c:v>0.1250634076141528</c:v>
                </c:pt>
                <c:pt idx="7">
                  <c:v>0.12570000000000001</c:v>
                </c:pt>
                <c:pt idx="8">
                  <c:v>0.11320342387913421</c:v>
                </c:pt>
                <c:pt idx="9">
                  <c:v>0.10920000000000001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C4-4C78-9C3F-5710B0445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71915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Residential Net</a:t>
            </a:r>
            <a:r>
              <a:rPr lang="en-US" baseline="0"/>
              <a:t> Attrition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843716599845708E-2"/>
          <c:y val="0.19420395403662286"/>
          <c:w val="0.88098072351651691"/>
          <c:h val="0.57902131397344669"/>
        </c:manualLayout>
      </c:layout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type'!$C$6:$C$15</c:f>
              <c:numCache>
                <c:formatCode>0.00%</c:formatCode>
                <c:ptCount val="10"/>
                <c:pt idx="0">
                  <c:v>0.1242</c:v>
                </c:pt>
                <c:pt idx="1">
                  <c:v>0.129</c:v>
                </c:pt>
                <c:pt idx="2">
                  <c:v>0.13400000000000001</c:v>
                </c:pt>
                <c:pt idx="3">
                  <c:v>0.13730000000000001</c:v>
                </c:pt>
                <c:pt idx="4">
                  <c:v>0.1421</c:v>
                </c:pt>
                <c:pt idx="5">
                  <c:v>0.1532</c:v>
                </c:pt>
                <c:pt idx="6">
                  <c:v>0.14580000000000001</c:v>
                </c:pt>
                <c:pt idx="7">
                  <c:v>0.14399999999999999</c:v>
                </c:pt>
                <c:pt idx="8">
                  <c:v>0.14091094692655204</c:v>
                </c:pt>
                <c:pt idx="9">
                  <c:v>0.1356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92-4CCF-86F6-DC68740A1764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type'!$B$6:$B$15</c:f>
              <c:numCache>
                <c:formatCode>0.00%</c:formatCode>
                <c:ptCount val="10"/>
                <c:pt idx="0">
                  <c:v>0.106</c:v>
                </c:pt>
                <c:pt idx="1">
                  <c:v>0.1103</c:v>
                </c:pt>
                <c:pt idx="2">
                  <c:v>0.115</c:v>
                </c:pt>
                <c:pt idx="3">
                  <c:v>0.11130000000000001</c:v>
                </c:pt>
                <c:pt idx="4">
                  <c:v>0.12139999999999999</c:v>
                </c:pt>
                <c:pt idx="5">
                  <c:v>0.1336</c:v>
                </c:pt>
                <c:pt idx="6">
                  <c:v>0.12119999999999999</c:v>
                </c:pt>
                <c:pt idx="7">
                  <c:v>0.1295</c:v>
                </c:pt>
                <c:pt idx="8">
                  <c:v>0.11764157111288591</c:v>
                </c:pt>
                <c:pt idx="9">
                  <c:v>0.123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2-4CCF-86F6-DC68740A1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6121446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layout>
        <c:manualLayout>
          <c:xMode val="edge"/>
          <c:yMode val="edge"/>
          <c:x val="0.34623344997831207"/>
          <c:y val="0.88689586740379478"/>
          <c:w val="0.30753299872162343"/>
          <c:h val="0.10736039553092031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Commercial Net</a:t>
            </a:r>
            <a:r>
              <a:rPr lang="en-US" baseline="0"/>
              <a:t> Attrition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type'!$E$6:$E$15</c:f>
              <c:numCache>
                <c:formatCode>0.00%</c:formatCode>
                <c:ptCount val="10"/>
                <c:pt idx="0">
                  <c:v>0.121</c:v>
                </c:pt>
                <c:pt idx="1">
                  <c:v>0.11890000000000001</c:v>
                </c:pt>
                <c:pt idx="2">
                  <c:v>0.1215</c:v>
                </c:pt>
                <c:pt idx="3">
                  <c:v>0.12429999999999999</c:v>
                </c:pt>
                <c:pt idx="4">
                  <c:v>0.12520000000000001</c:v>
                </c:pt>
                <c:pt idx="5">
                  <c:v>0.1313</c:v>
                </c:pt>
                <c:pt idx="6">
                  <c:v>0.12279999999999999</c:v>
                </c:pt>
                <c:pt idx="7">
                  <c:v>0.11550000000000001</c:v>
                </c:pt>
                <c:pt idx="8">
                  <c:v>9.8048180147743608E-2</c:v>
                </c:pt>
                <c:pt idx="9">
                  <c:v>0.1181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2B-44AF-B980-062E452D4A77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'Customer type'!$D$6:$D$15</c:f>
              <c:numCache>
                <c:formatCode>0.00%</c:formatCode>
                <c:ptCount val="10"/>
                <c:pt idx="0">
                  <c:v>0.10249999999999999</c:v>
                </c:pt>
                <c:pt idx="1">
                  <c:v>0.10050000000000001</c:v>
                </c:pt>
                <c:pt idx="2">
                  <c:v>0.1032</c:v>
                </c:pt>
                <c:pt idx="3">
                  <c:v>0.1036</c:v>
                </c:pt>
                <c:pt idx="4">
                  <c:v>0.10249999999999999</c:v>
                </c:pt>
                <c:pt idx="5">
                  <c:v>0.10440000000000001</c:v>
                </c:pt>
                <c:pt idx="6">
                  <c:v>0.10199999999999999</c:v>
                </c:pt>
                <c:pt idx="7">
                  <c:v>0.1002</c:v>
                </c:pt>
                <c:pt idx="8">
                  <c:v>7.6541736192806992E-2</c:v>
                </c:pt>
                <c:pt idx="9">
                  <c:v>9.7699999999999995E-2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2B-44AF-B980-062E452D4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6135603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4587862120143481"/>
          <c:y val="0.89926730182692394"/>
          <c:w val="0.30824275759713032"/>
          <c:h val="9.5454012673832939E-2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Sheet1!$O$5:$O$12</c:f>
              <c:numCache>
                <c:formatCode>0.00%</c:formatCode>
                <c:ptCount val="8"/>
                <c:pt idx="0">
                  <c:v>0.1234</c:v>
                </c:pt>
                <c:pt idx="1">
                  <c:v>0.40570000000000001</c:v>
                </c:pt>
                <c:pt idx="2">
                  <c:v>3.5799999999999998E-2</c:v>
                </c:pt>
                <c:pt idx="3">
                  <c:v>0.11360000000000001</c:v>
                </c:pt>
                <c:pt idx="4">
                  <c:v>0.1497</c:v>
                </c:pt>
                <c:pt idx="5">
                  <c:v>7.1099999999999997E-2</c:v>
                </c:pt>
                <c:pt idx="6">
                  <c:v>4.8500000000000001E-2</c:v>
                </c:pt>
                <c:pt idx="7">
                  <c:v>2.12E-2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2-4C33-8DA5-6000E14A06EE}"/>
            </c:ext>
          </c:extLst>
        </c:ser>
        <c:ser>
          <c:idx val="2"/>
          <c:order val="1"/>
          <c:tx>
            <c:strRef>
              <c:f>Sheet1!$P$4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FFFF00"/>
              </a:solidFill>
              <a:round/>
            </a:ln>
            <a:effectLst/>
            <a:sp3d contourW="9525">
              <a:contourClr>
                <a:srgbClr val="FFFF00"/>
              </a:contourClr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Sheet1!$P$5:$P$12</c:f>
              <c:numCache>
                <c:formatCode>0.00%</c:formatCode>
                <c:ptCount val="8"/>
                <c:pt idx="0">
                  <c:v>0.11683380771619579</c:v>
                </c:pt>
                <c:pt idx="1">
                  <c:v>0.40079999999999999</c:v>
                </c:pt>
                <c:pt idx="2">
                  <c:v>3.209343449652044E-2</c:v>
                </c:pt>
                <c:pt idx="3">
                  <c:v>0.12293637735766431</c:v>
                </c:pt>
                <c:pt idx="4">
                  <c:v>0.14300212700214268</c:v>
                </c:pt>
                <c:pt idx="5">
                  <c:v>9.4311147553359287E-2</c:v>
                </c:pt>
                <c:pt idx="6">
                  <c:v>4.14365900251982E-2</c:v>
                </c:pt>
                <c:pt idx="7">
                  <c:v>2.2265792423087967E-2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2-4C33-8DA5-6000E14A06EE}"/>
            </c:ext>
          </c:extLst>
        </c:ser>
        <c:ser>
          <c:idx val="1"/>
          <c:order val="2"/>
          <c:tx>
            <c:strRef>
              <c:f>Sheet1!$Q$4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Sheet1!$Q$5:$Q$12</c:f>
              <c:numCache>
                <c:formatCode>0.00%</c:formatCode>
                <c:ptCount val="8"/>
                <c:pt idx="0">
                  <c:v>0.12939999999999999</c:v>
                </c:pt>
                <c:pt idx="1">
                  <c:v>0.36399999999999999</c:v>
                </c:pt>
                <c:pt idx="2">
                  <c:v>3.1199999999999999E-2</c:v>
                </c:pt>
                <c:pt idx="3">
                  <c:v>0.11459999999999999</c:v>
                </c:pt>
                <c:pt idx="4">
                  <c:v>0.13869999999999999</c:v>
                </c:pt>
                <c:pt idx="5">
                  <c:v>0.10539999999999999</c:v>
                </c:pt>
                <c:pt idx="6">
                  <c:v>5.8200000000000002E-2</c:v>
                </c:pt>
                <c:pt idx="7">
                  <c:v>4.2200000000000001E-2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2-4C33-8DA5-6000E14A0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37415524091063E-2"/>
          <c:y val="4.899966191761955E-2"/>
          <c:w val="0.64278300045944947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Reasons!$A$6:$A$15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Reasons!$B$6:$B$15</c:f>
              <c:numCache>
                <c:formatCode>0.00%</c:formatCode>
                <c:ptCount val="10"/>
                <c:pt idx="0">
                  <c:v>0.35199999999999998</c:v>
                </c:pt>
                <c:pt idx="1">
                  <c:v>0.33629999999999999</c:v>
                </c:pt>
                <c:pt idx="2">
                  <c:v>0.32490000000000002</c:v>
                </c:pt>
                <c:pt idx="3">
                  <c:v>0.34100000000000003</c:v>
                </c:pt>
                <c:pt idx="4">
                  <c:v>0.33800000000000002</c:v>
                </c:pt>
                <c:pt idx="5">
                  <c:v>0.39040000000000002</c:v>
                </c:pt>
                <c:pt idx="6">
                  <c:v>0.3831</c:v>
                </c:pt>
                <c:pt idx="7">
                  <c:v>0.40570000000000001</c:v>
                </c:pt>
                <c:pt idx="8">
                  <c:v>0.40079999999999999</c:v>
                </c:pt>
                <c:pt idx="9">
                  <c:v>0.36399999999999999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03-4356-8BE6-96865E38C94F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Reasons!$A$6:$A$15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Reasons!$C$6:$C$15</c:f>
              <c:numCache>
                <c:formatCode>0.00%</c:formatCode>
                <c:ptCount val="10"/>
                <c:pt idx="0">
                  <c:v>0.151</c:v>
                </c:pt>
                <c:pt idx="1">
                  <c:v>0.1512</c:v>
                </c:pt>
                <c:pt idx="2">
                  <c:v>0.14800000000000002</c:v>
                </c:pt>
                <c:pt idx="3">
                  <c:v>0.11600000000000001</c:v>
                </c:pt>
                <c:pt idx="4">
                  <c:v>0.111</c:v>
                </c:pt>
                <c:pt idx="5">
                  <c:v>0.14149999999999999</c:v>
                </c:pt>
                <c:pt idx="6">
                  <c:v>0.1439</c:v>
                </c:pt>
                <c:pt idx="7">
                  <c:v>0.1234</c:v>
                </c:pt>
                <c:pt idx="8">
                  <c:v>0.1168</c:v>
                </c:pt>
                <c:pt idx="9">
                  <c:v>0.12939999999999999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03-4356-8BE6-96865E38C94F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Reasons!$A$6:$A$15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Reasons!$D$6:$D$15</c:f>
              <c:numCache>
                <c:formatCode>0.00%</c:formatCode>
                <c:ptCount val="10"/>
                <c:pt idx="0">
                  <c:v>0.16300000000000001</c:v>
                </c:pt>
                <c:pt idx="1">
                  <c:v>0.16039999999999999</c:v>
                </c:pt>
                <c:pt idx="2">
                  <c:v>0.14940000000000001</c:v>
                </c:pt>
                <c:pt idx="3">
                  <c:v>0.1288</c:v>
                </c:pt>
                <c:pt idx="4">
                  <c:v>0.13400000000000001</c:v>
                </c:pt>
                <c:pt idx="5">
                  <c:v>9.3100000000000002E-2</c:v>
                </c:pt>
                <c:pt idx="6">
                  <c:v>0.1074</c:v>
                </c:pt>
                <c:pt idx="7">
                  <c:v>0.11360000000000001</c:v>
                </c:pt>
                <c:pt idx="8">
                  <c:v>0.1229</c:v>
                </c:pt>
                <c:pt idx="9">
                  <c:v>0.11459999999999999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03-4356-8BE6-96865E38C94F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Reasons!$A$6:$A$15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Reasons!$E$6:$E$15</c:f>
              <c:numCache>
                <c:formatCode>0.00%</c:formatCode>
                <c:ptCount val="10"/>
                <c:pt idx="0">
                  <c:v>0.107</c:v>
                </c:pt>
                <c:pt idx="1">
                  <c:v>0.1077</c:v>
                </c:pt>
                <c:pt idx="2">
                  <c:v>0.12039999999999999</c:v>
                </c:pt>
                <c:pt idx="3">
                  <c:v>0.15</c:v>
                </c:pt>
                <c:pt idx="4">
                  <c:v>0.13100000000000001</c:v>
                </c:pt>
                <c:pt idx="5">
                  <c:v>0.1769</c:v>
                </c:pt>
                <c:pt idx="6">
                  <c:v>0.1704</c:v>
                </c:pt>
                <c:pt idx="7">
                  <c:v>0.1497</c:v>
                </c:pt>
                <c:pt idx="8">
                  <c:v>0.14299999999999999</c:v>
                </c:pt>
                <c:pt idx="9">
                  <c:v>0.13869999999999999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03-4356-8BE6-96865E38C94F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Reasons!$A$6:$A$15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Reasons!$F$6:$F$15</c:f>
              <c:numCache>
                <c:formatCode>0.00%</c:formatCode>
                <c:ptCount val="10"/>
                <c:pt idx="0">
                  <c:v>7.9000000000000001E-2</c:v>
                </c:pt>
                <c:pt idx="1">
                  <c:v>7.9399999999999998E-2</c:v>
                </c:pt>
                <c:pt idx="2">
                  <c:v>8.6699999999999999E-2</c:v>
                </c:pt>
                <c:pt idx="3">
                  <c:v>4.1799999999999997E-2</c:v>
                </c:pt>
                <c:pt idx="4">
                  <c:v>0.04</c:v>
                </c:pt>
                <c:pt idx="5">
                  <c:v>4.3400000000000001E-2</c:v>
                </c:pt>
                <c:pt idx="6">
                  <c:v>5.4600000000000003E-2</c:v>
                </c:pt>
                <c:pt idx="7">
                  <c:v>4.8500000000000001E-2</c:v>
                </c:pt>
                <c:pt idx="8">
                  <c:v>4.1399999999999999E-2</c:v>
                </c:pt>
                <c:pt idx="9">
                  <c:v>5.8200000000000002E-2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3-4356-8BE6-96865E38C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8039680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legend>
      <c:legendPos val="r"/>
      <c:layout>
        <c:manualLayout>
          <c:xMode val="edge"/>
          <c:yMode val="edge"/>
          <c:x val="0.76862234826358233"/>
          <c:y val="0.31073315497061715"/>
          <c:w val="0.22427057049996077"/>
          <c:h val="0.3077623693470401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>
      <a:solidFill>
        <a:srgbClr val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57631432434582"/>
          <c:y val="0.17425379119276757"/>
          <c:w val="0.87642368567565421"/>
          <c:h val="0.37261956838728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Sheet2!$C$2:$C$10</c:f>
              <c:numCache>
                <c:formatCode>0.00%</c:formatCode>
                <c:ptCount val="9"/>
                <c:pt idx="0">
                  <c:v>0.441</c:v>
                </c:pt>
                <c:pt idx="1">
                  <c:v>0.10099999999999999</c:v>
                </c:pt>
                <c:pt idx="2">
                  <c:v>8.5000000000000006E-2</c:v>
                </c:pt>
                <c:pt idx="3">
                  <c:v>7.6999999999999999E-2</c:v>
                </c:pt>
                <c:pt idx="4">
                  <c:v>0.14899999999999999</c:v>
                </c:pt>
                <c:pt idx="5">
                  <c:v>4.4999999999999998E-2</c:v>
                </c:pt>
                <c:pt idx="6">
                  <c:v>4.4000000000000004E-2</c:v>
                </c:pt>
                <c:pt idx="7">
                  <c:v>2.7000000000000003E-2</c:v>
                </c:pt>
                <c:pt idx="8">
                  <c:v>3.1E-2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E52-46C2-81DB-A1BBD3231862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Sheet2!$D$2:$D$10</c:f>
              <c:numCache>
                <c:formatCode>0.00%</c:formatCode>
                <c:ptCount val="9"/>
                <c:pt idx="0">
                  <c:v>0.36099999999999999</c:v>
                </c:pt>
                <c:pt idx="1">
                  <c:v>7.22E-2</c:v>
                </c:pt>
                <c:pt idx="2">
                  <c:v>0.17600000000000002</c:v>
                </c:pt>
                <c:pt idx="3">
                  <c:v>0.14000000000000001</c:v>
                </c:pt>
                <c:pt idx="4">
                  <c:v>0.16800000000000001</c:v>
                </c:pt>
                <c:pt idx="5">
                  <c:v>2.7999999999999997E-2</c:v>
                </c:pt>
                <c:pt idx="6">
                  <c:v>1.6E-2</c:v>
                </c:pt>
                <c:pt idx="7">
                  <c:v>9.9000000000000008E-3</c:v>
                </c:pt>
                <c:pt idx="8">
                  <c:v>2.8900000000000002E-2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E52-46C2-81DB-A1BBD3231862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Sheet2!$E$2:$E$10</c:f>
              <c:numCache>
                <c:formatCode>0.00%</c:formatCode>
                <c:ptCount val="9"/>
                <c:pt idx="0">
                  <c:v>0.38390000000000002</c:v>
                </c:pt>
                <c:pt idx="1">
                  <c:v>8.5000000000000006E-2</c:v>
                </c:pt>
                <c:pt idx="2">
                  <c:v>0.12770000000000001</c:v>
                </c:pt>
                <c:pt idx="3">
                  <c:v>0.13120000000000001</c:v>
                </c:pt>
                <c:pt idx="4">
                  <c:v>0.1857</c:v>
                </c:pt>
                <c:pt idx="5">
                  <c:v>2.0199999999999999E-2</c:v>
                </c:pt>
                <c:pt idx="6">
                  <c:v>2.3800000000000002E-2</c:v>
                </c:pt>
                <c:pt idx="7">
                  <c:v>7.7999999999999996E-3</c:v>
                </c:pt>
                <c:pt idx="8">
                  <c:v>3.4700000000000002E-2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CE52-46C2-81DB-A1BBD3231862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Sheet2!$F$2:$F$10</c:f>
              <c:numCache>
                <c:formatCode>0.00%</c:formatCode>
                <c:ptCount val="9"/>
                <c:pt idx="0">
                  <c:v>0.378</c:v>
                </c:pt>
                <c:pt idx="1">
                  <c:v>7.6299999999999993E-2</c:v>
                </c:pt>
                <c:pt idx="2">
                  <c:v>0.18190000000000001</c:v>
                </c:pt>
                <c:pt idx="3">
                  <c:v>0.16869999999999999</c:v>
                </c:pt>
                <c:pt idx="4">
                  <c:v>0.13500000000000001</c:v>
                </c:pt>
                <c:pt idx="5">
                  <c:v>2.3E-2</c:v>
                </c:pt>
                <c:pt idx="6">
                  <c:v>1.2699999999999999E-2</c:v>
                </c:pt>
                <c:pt idx="7">
                  <c:v>4.8999999999999998E-3</c:v>
                </c:pt>
                <c:pt idx="8">
                  <c:v>1.95E-2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CE52-46C2-81DB-A1BBD323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38793631"/>
        <c:axId val="1042312959"/>
        <c:axId val="0"/>
      </c:bar3DChart>
      <c:catAx>
        <c:axId val="9387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312959"/>
        <c:crosses val="autoZero"/>
        <c:auto val="0"/>
        <c:lblAlgn val="ctr"/>
        <c:lblOffset val="100"/>
        <c:noMultiLvlLbl val="0"/>
      </c:catAx>
      <c:valAx>
        <c:axId val="104231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83913942575363"/>
          <c:y val="0.82947385018674935"/>
          <c:w val="0.34092758291577191"/>
          <c:h val="0.103776045516212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9468E-5D23-4314-8246-AEAFCD2939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0EEDD3-E1B4-4855-B905-E27C46E6A0ED}">
      <dgm:prSet/>
      <dgm:spPr/>
      <dgm:t>
        <a:bodyPr/>
        <a:lstStyle/>
        <a:p>
          <a:r>
            <a:rPr lang="en-US"/>
            <a:t>The Short Version</a:t>
          </a:r>
        </a:p>
      </dgm:t>
    </dgm:pt>
    <dgm:pt modelId="{EBDA5DB9-AC0E-44A5-A6C2-BB361896D1AB}" type="parTrans" cxnId="{47E22447-CD04-4378-A1AE-0A931B578E8B}">
      <dgm:prSet/>
      <dgm:spPr/>
      <dgm:t>
        <a:bodyPr/>
        <a:lstStyle/>
        <a:p>
          <a:endParaRPr lang="en-US"/>
        </a:p>
      </dgm:t>
    </dgm:pt>
    <dgm:pt modelId="{C8D4F7BA-9409-41F5-B990-A3F381DC7FE8}" type="sibTrans" cxnId="{47E22447-CD04-4378-A1AE-0A931B578E8B}">
      <dgm:prSet/>
      <dgm:spPr/>
      <dgm:t>
        <a:bodyPr/>
        <a:lstStyle/>
        <a:p>
          <a:endParaRPr lang="en-US"/>
        </a:p>
      </dgm:t>
    </dgm:pt>
    <dgm:pt modelId="{BCCCD626-B59E-4AD2-9EA4-ECE789022DD0}">
      <dgm:prSet/>
      <dgm:spPr/>
      <dgm:t>
        <a:bodyPr/>
        <a:lstStyle/>
        <a:p>
          <a:r>
            <a:rPr lang="en-US"/>
            <a:t>The measurement of customer dissatisfaction with or need for the system</a:t>
          </a:r>
        </a:p>
      </dgm:t>
    </dgm:pt>
    <dgm:pt modelId="{01D668F6-6941-4B20-AB9F-B6F70742DFA3}" type="parTrans" cxnId="{97CEBE49-B8FB-42C0-892F-4F84DF92B2B9}">
      <dgm:prSet/>
      <dgm:spPr/>
      <dgm:t>
        <a:bodyPr/>
        <a:lstStyle/>
        <a:p>
          <a:endParaRPr lang="en-US"/>
        </a:p>
      </dgm:t>
    </dgm:pt>
    <dgm:pt modelId="{9AEFE804-F094-4F40-9636-356BAA210226}" type="sibTrans" cxnId="{97CEBE49-B8FB-42C0-892F-4F84DF92B2B9}">
      <dgm:prSet/>
      <dgm:spPr/>
      <dgm:t>
        <a:bodyPr/>
        <a:lstStyle/>
        <a:p>
          <a:endParaRPr lang="en-US"/>
        </a:p>
      </dgm:t>
    </dgm:pt>
    <dgm:pt modelId="{C84BACE0-9EA0-4ED9-93C0-DDD4217E16A2}">
      <dgm:prSet/>
      <dgm:spPr/>
      <dgm:t>
        <a:bodyPr/>
        <a:lstStyle/>
        <a:p>
          <a:r>
            <a:rPr lang="en-US"/>
            <a:t>Why Measure?</a:t>
          </a:r>
        </a:p>
      </dgm:t>
    </dgm:pt>
    <dgm:pt modelId="{47C783D3-D56C-4C17-92B7-0BD68BAC6EC7}" type="parTrans" cxnId="{3BDC7526-F792-42B7-AA65-4FB93812D653}">
      <dgm:prSet/>
      <dgm:spPr/>
      <dgm:t>
        <a:bodyPr/>
        <a:lstStyle/>
        <a:p>
          <a:endParaRPr lang="en-US"/>
        </a:p>
      </dgm:t>
    </dgm:pt>
    <dgm:pt modelId="{3348AC18-01D2-4BBF-8833-75253BED5D9E}" type="sibTrans" cxnId="{3BDC7526-F792-42B7-AA65-4FB93812D653}">
      <dgm:prSet/>
      <dgm:spPr/>
      <dgm:t>
        <a:bodyPr/>
        <a:lstStyle/>
        <a:p>
          <a:endParaRPr lang="en-US"/>
        </a:p>
      </dgm:t>
    </dgm:pt>
    <dgm:pt modelId="{ED4CCE8F-64B3-4151-95B9-96F6C5832CDF}">
      <dgm:prSet/>
      <dgm:spPr/>
      <dgm:t>
        <a:bodyPr/>
        <a:lstStyle/>
        <a:p>
          <a:r>
            <a:rPr lang="en-US"/>
            <a:t>Attrition measures customer dissatisfaction which, for the most part, is company caused.</a:t>
          </a:r>
        </a:p>
      </dgm:t>
    </dgm:pt>
    <dgm:pt modelId="{B28601A3-2606-4ED2-8931-62C8D6612BE4}" type="parTrans" cxnId="{F2619029-12A7-4C1B-A9D4-63D63DB5946C}">
      <dgm:prSet/>
      <dgm:spPr/>
      <dgm:t>
        <a:bodyPr/>
        <a:lstStyle/>
        <a:p>
          <a:endParaRPr lang="en-US"/>
        </a:p>
      </dgm:t>
    </dgm:pt>
    <dgm:pt modelId="{B93DE7CA-DE87-4180-9B71-D9F4C0C108B2}" type="sibTrans" cxnId="{F2619029-12A7-4C1B-A9D4-63D63DB5946C}">
      <dgm:prSet/>
      <dgm:spPr/>
      <dgm:t>
        <a:bodyPr/>
        <a:lstStyle/>
        <a:p>
          <a:endParaRPr lang="en-US"/>
        </a:p>
      </dgm:t>
    </dgm:pt>
    <dgm:pt modelId="{5B2369EE-C61E-4DD6-9CEF-C155A191E884}">
      <dgm:prSet/>
      <dgm:spPr/>
      <dgm:t>
        <a:bodyPr/>
        <a:lstStyle/>
        <a:p>
          <a:r>
            <a:rPr lang="en-US"/>
            <a:t>The Attrition Tracking Process should be managed to identify, focus on, and rectify those causes within each organization.</a:t>
          </a:r>
        </a:p>
      </dgm:t>
    </dgm:pt>
    <dgm:pt modelId="{678FD6AE-74BB-4F86-8B9C-D2E3221B2080}" type="parTrans" cxnId="{9BB07588-065A-468F-9E43-8C8529F31E4A}">
      <dgm:prSet/>
      <dgm:spPr/>
      <dgm:t>
        <a:bodyPr/>
        <a:lstStyle/>
        <a:p>
          <a:endParaRPr lang="en-US"/>
        </a:p>
      </dgm:t>
    </dgm:pt>
    <dgm:pt modelId="{B6172C70-B420-4FA4-900E-C2CC8E26127F}" type="sibTrans" cxnId="{9BB07588-065A-468F-9E43-8C8529F31E4A}">
      <dgm:prSet/>
      <dgm:spPr/>
      <dgm:t>
        <a:bodyPr/>
        <a:lstStyle/>
        <a:p>
          <a:endParaRPr lang="en-US"/>
        </a:p>
      </dgm:t>
    </dgm:pt>
    <dgm:pt modelId="{1E56C350-9D44-4C8A-9B9A-985D57CC1ECB}" type="pres">
      <dgm:prSet presAssocID="{7759468E-5D23-4314-8246-AEAFCD2939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19CF8-0CB2-444A-AFF6-131571169A27}" type="pres">
      <dgm:prSet presAssocID="{950EEDD3-E1B4-4855-B905-E27C46E6A0ED}" presName="hierRoot1" presStyleCnt="0"/>
      <dgm:spPr/>
    </dgm:pt>
    <dgm:pt modelId="{EE42E891-FDB4-479A-9550-02CE1371648F}" type="pres">
      <dgm:prSet presAssocID="{950EEDD3-E1B4-4855-B905-E27C46E6A0ED}" presName="composite" presStyleCnt="0"/>
      <dgm:spPr/>
    </dgm:pt>
    <dgm:pt modelId="{FDA6138D-FA74-42A2-9487-4AB9399B0141}" type="pres">
      <dgm:prSet presAssocID="{950EEDD3-E1B4-4855-B905-E27C46E6A0ED}" presName="background" presStyleLbl="node0" presStyleIdx="0" presStyleCnt="2"/>
      <dgm:spPr/>
    </dgm:pt>
    <dgm:pt modelId="{951B9B2B-5D21-4D40-89C3-93DFAAA432E7}" type="pres">
      <dgm:prSet presAssocID="{950EEDD3-E1B4-4855-B905-E27C46E6A0ED}" presName="text" presStyleLbl="fgAcc0" presStyleIdx="0" presStyleCnt="2">
        <dgm:presLayoutVars>
          <dgm:chPref val="3"/>
        </dgm:presLayoutVars>
      </dgm:prSet>
      <dgm:spPr/>
    </dgm:pt>
    <dgm:pt modelId="{8BC83E71-CE49-4176-8622-1F1733B9DCDF}" type="pres">
      <dgm:prSet presAssocID="{950EEDD3-E1B4-4855-B905-E27C46E6A0ED}" presName="hierChild2" presStyleCnt="0"/>
      <dgm:spPr/>
    </dgm:pt>
    <dgm:pt modelId="{0519DE0A-4004-41D6-A5AB-8A74597B52C9}" type="pres">
      <dgm:prSet presAssocID="{01D668F6-6941-4B20-AB9F-B6F70742DFA3}" presName="Name10" presStyleLbl="parChTrans1D2" presStyleIdx="0" presStyleCnt="3"/>
      <dgm:spPr/>
    </dgm:pt>
    <dgm:pt modelId="{8998C770-1060-4F1E-899D-66BC04EE30CE}" type="pres">
      <dgm:prSet presAssocID="{BCCCD626-B59E-4AD2-9EA4-ECE789022DD0}" presName="hierRoot2" presStyleCnt="0"/>
      <dgm:spPr/>
    </dgm:pt>
    <dgm:pt modelId="{C1B6056B-5048-48AC-98DE-09FB5BDF7CF3}" type="pres">
      <dgm:prSet presAssocID="{BCCCD626-B59E-4AD2-9EA4-ECE789022DD0}" presName="composite2" presStyleCnt="0"/>
      <dgm:spPr/>
    </dgm:pt>
    <dgm:pt modelId="{BFB93D1C-DF73-40BF-AF99-D62199BE1530}" type="pres">
      <dgm:prSet presAssocID="{BCCCD626-B59E-4AD2-9EA4-ECE789022DD0}" presName="background2" presStyleLbl="node2" presStyleIdx="0" presStyleCnt="3"/>
      <dgm:spPr/>
    </dgm:pt>
    <dgm:pt modelId="{4B174A71-8774-49AD-B7F2-598D8C8F1FE1}" type="pres">
      <dgm:prSet presAssocID="{BCCCD626-B59E-4AD2-9EA4-ECE789022DD0}" presName="text2" presStyleLbl="fgAcc2" presStyleIdx="0" presStyleCnt="3">
        <dgm:presLayoutVars>
          <dgm:chPref val="3"/>
        </dgm:presLayoutVars>
      </dgm:prSet>
      <dgm:spPr/>
    </dgm:pt>
    <dgm:pt modelId="{3561F19F-F456-4D47-9162-9468BCDE23AB}" type="pres">
      <dgm:prSet presAssocID="{BCCCD626-B59E-4AD2-9EA4-ECE789022DD0}" presName="hierChild3" presStyleCnt="0"/>
      <dgm:spPr/>
    </dgm:pt>
    <dgm:pt modelId="{7B48BB23-1DF6-4678-9022-24AE4063B46B}" type="pres">
      <dgm:prSet presAssocID="{C84BACE0-9EA0-4ED9-93C0-DDD4217E16A2}" presName="hierRoot1" presStyleCnt="0"/>
      <dgm:spPr/>
    </dgm:pt>
    <dgm:pt modelId="{58B1D632-6E9C-4480-BF23-FAE65BDEB155}" type="pres">
      <dgm:prSet presAssocID="{C84BACE0-9EA0-4ED9-93C0-DDD4217E16A2}" presName="composite" presStyleCnt="0"/>
      <dgm:spPr/>
    </dgm:pt>
    <dgm:pt modelId="{BDC84B8F-F99B-4E0E-B949-8592B72A3AF6}" type="pres">
      <dgm:prSet presAssocID="{C84BACE0-9EA0-4ED9-93C0-DDD4217E16A2}" presName="background" presStyleLbl="node0" presStyleIdx="1" presStyleCnt="2"/>
      <dgm:spPr/>
    </dgm:pt>
    <dgm:pt modelId="{F685CD9A-6143-4323-A252-EE270E043596}" type="pres">
      <dgm:prSet presAssocID="{C84BACE0-9EA0-4ED9-93C0-DDD4217E16A2}" presName="text" presStyleLbl="fgAcc0" presStyleIdx="1" presStyleCnt="2">
        <dgm:presLayoutVars>
          <dgm:chPref val="3"/>
        </dgm:presLayoutVars>
      </dgm:prSet>
      <dgm:spPr/>
    </dgm:pt>
    <dgm:pt modelId="{8CAFA31A-39D3-44D9-B325-834C75C4E5AF}" type="pres">
      <dgm:prSet presAssocID="{C84BACE0-9EA0-4ED9-93C0-DDD4217E16A2}" presName="hierChild2" presStyleCnt="0"/>
      <dgm:spPr/>
    </dgm:pt>
    <dgm:pt modelId="{306E02B1-0F95-4E71-AE51-69E71C4B1A87}" type="pres">
      <dgm:prSet presAssocID="{B28601A3-2606-4ED2-8931-62C8D6612BE4}" presName="Name10" presStyleLbl="parChTrans1D2" presStyleIdx="1" presStyleCnt="3"/>
      <dgm:spPr/>
    </dgm:pt>
    <dgm:pt modelId="{B9A66B83-D32B-482A-86D2-181478EE3F62}" type="pres">
      <dgm:prSet presAssocID="{ED4CCE8F-64B3-4151-95B9-96F6C5832CDF}" presName="hierRoot2" presStyleCnt="0"/>
      <dgm:spPr/>
    </dgm:pt>
    <dgm:pt modelId="{5529341A-04BE-4832-ACA5-AFE578FACC0A}" type="pres">
      <dgm:prSet presAssocID="{ED4CCE8F-64B3-4151-95B9-96F6C5832CDF}" presName="composite2" presStyleCnt="0"/>
      <dgm:spPr/>
    </dgm:pt>
    <dgm:pt modelId="{D0475247-6F79-45AC-A17E-81062DAEA489}" type="pres">
      <dgm:prSet presAssocID="{ED4CCE8F-64B3-4151-95B9-96F6C5832CDF}" presName="background2" presStyleLbl="node2" presStyleIdx="1" presStyleCnt="3"/>
      <dgm:spPr/>
    </dgm:pt>
    <dgm:pt modelId="{97F884FE-7AE9-4512-A1F7-F6C3A2941475}" type="pres">
      <dgm:prSet presAssocID="{ED4CCE8F-64B3-4151-95B9-96F6C5832CDF}" presName="text2" presStyleLbl="fgAcc2" presStyleIdx="1" presStyleCnt="3">
        <dgm:presLayoutVars>
          <dgm:chPref val="3"/>
        </dgm:presLayoutVars>
      </dgm:prSet>
      <dgm:spPr/>
    </dgm:pt>
    <dgm:pt modelId="{3FD16F03-6740-4873-8848-159F553DF33C}" type="pres">
      <dgm:prSet presAssocID="{ED4CCE8F-64B3-4151-95B9-96F6C5832CDF}" presName="hierChild3" presStyleCnt="0"/>
      <dgm:spPr/>
    </dgm:pt>
    <dgm:pt modelId="{E73E2404-55D6-4EDF-A176-30F8D39844FF}" type="pres">
      <dgm:prSet presAssocID="{678FD6AE-74BB-4F86-8B9C-D2E3221B2080}" presName="Name10" presStyleLbl="parChTrans1D2" presStyleIdx="2" presStyleCnt="3"/>
      <dgm:spPr/>
    </dgm:pt>
    <dgm:pt modelId="{6EAA2A5B-7C89-404E-8FEA-95C8C1B34317}" type="pres">
      <dgm:prSet presAssocID="{5B2369EE-C61E-4DD6-9CEF-C155A191E884}" presName="hierRoot2" presStyleCnt="0"/>
      <dgm:spPr/>
    </dgm:pt>
    <dgm:pt modelId="{6BA26F40-8BD7-4F1C-9EEF-2D2FF7A1D6B2}" type="pres">
      <dgm:prSet presAssocID="{5B2369EE-C61E-4DD6-9CEF-C155A191E884}" presName="composite2" presStyleCnt="0"/>
      <dgm:spPr/>
    </dgm:pt>
    <dgm:pt modelId="{D987496C-7FAF-4FE8-BD1C-37F338FA79B1}" type="pres">
      <dgm:prSet presAssocID="{5B2369EE-C61E-4DD6-9CEF-C155A191E884}" presName="background2" presStyleLbl="node2" presStyleIdx="2" presStyleCnt="3"/>
      <dgm:spPr/>
    </dgm:pt>
    <dgm:pt modelId="{A3841BC8-F9F0-49F0-BFFB-42741CA04669}" type="pres">
      <dgm:prSet presAssocID="{5B2369EE-C61E-4DD6-9CEF-C155A191E884}" presName="text2" presStyleLbl="fgAcc2" presStyleIdx="2" presStyleCnt="3">
        <dgm:presLayoutVars>
          <dgm:chPref val="3"/>
        </dgm:presLayoutVars>
      </dgm:prSet>
      <dgm:spPr/>
    </dgm:pt>
    <dgm:pt modelId="{D6CB315C-2F73-47CA-ADAA-DC0BA3F9697B}" type="pres">
      <dgm:prSet presAssocID="{5B2369EE-C61E-4DD6-9CEF-C155A191E884}" presName="hierChild3" presStyleCnt="0"/>
      <dgm:spPr/>
    </dgm:pt>
  </dgm:ptLst>
  <dgm:cxnLst>
    <dgm:cxn modelId="{3BDC7526-F792-42B7-AA65-4FB93812D653}" srcId="{7759468E-5D23-4314-8246-AEAFCD293985}" destId="{C84BACE0-9EA0-4ED9-93C0-DDD4217E16A2}" srcOrd="1" destOrd="0" parTransId="{47C783D3-D56C-4C17-92B7-0BD68BAC6EC7}" sibTransId="{3348AC18-01D2-4BBF-8833-75253BED5D9E}"/>
    <dgm:cxn modelId="{F2619029-12A7-4C1B-A9D4-63D63DB5946C}" srcId="{C84BACE0-9EA0-4ED9-93C0-DDD4217E16A2}" destId="{ED4CCE8F-64B3-4151-95B9-96F6C5832CDF}" srcOrd="0" destOrd="0" parTransId="{B28601A3-2606-4ED2-8931-62C8D6612BE4}" sibTransId="{B93DE7CA-DE87-4180-9B71-D9F4C0C108B2}"/>
    <dgm:cxn modelId="{47E22447-CD04-4378-A1AE-0A931B578E8B}" srcId="{7759468E-5D23-4314-8246-AEAFCD293985}" destId="{950EEDD3-E1B4-4855-B905-E27C46E6A0ED}" srcOrd="0" destOrd="0" parTransId="{EBDA5DB9-AC0E-44A5-A6C2-BB361896D1AB}" sibTransId="{C8D4F7BA-9409-41F5-B990-A3F381DC7FE8}"/>
    <dgm:cxn modelId="{64E44F67-B757-4BCF-9B57-888E66763E94}" type="presOf" srcId="{ED4CCE8F-64B3-4151-95B9-96F6C5832CDF}" destId="{97F884FE-7AE9-4512-A1F7-F6C3A2941475}" srcOrd="0" destOrd="0" presId="urn:microsoft.com/office/officeart/2005/8/layout/hierarchy1"/>
    <dgm:cxn modelId="{97CEBE49-B8FB-42C0-892F-4F84DF92B2B9}" srcId="{950EEDD3-E1B4-4855-B905-E27C46E6A0ED}" destId="{BCCCD626-B59E-4AD2-9EA4-ECE789022DD0}" srcOrd="0" destOrd="0" parTransId="{01D668F6-6941-4B20-AB9F-B6F70742DFA3}" sibTransId="{9AEFE804-F094-4F40-9636-356BAA210226}"/>
    <dgm:cxn modelId="{C6A0F76D-018C-4255-95F8-DA536C7FEA5E}" type="presOf" srcId="{B28601A3-2606-4ED2-8931-62C8D6612BE4}" destId="{306E02B1-0F95-4E71-AE51-69E71C4B1A87}" srcOrd="0" destOrd="0" presId="urn:microsoft.com/office/officeart/2005/8/layout/hierarchy1"/>
    <dgm:cxn modelId="{EAE0DE70-0176-4C9A-9154-0817FF18A884}" type="presOf" srcId="{C84BACE0-9EA0-4ED9-93C0-DDD4217E16A2}" destId="{F685CD9A-6143-4323-A252-EE270E043596}" srcOrd="0" destOrd="0" presId="urn:microsoft.com/office/officeart/2005/8/layout/hierarchy1"/>
    <dgm:cxn modelId="{2F677D71-27C2-45BB-B71B-7D661B73DDED}" type="presOf" srcId="{5B2369EE-C61E-4DD6-9CEF-C155A191E884}" destId="{A3841BC8-F9F0-49F0-BFFB-42741CA04669}" srcOrd="0" destOrd="0" presId="urn:microsoft.com/office/officeart/2005/8/layout/hierarchy1"/>
    <dgm:cxn modelId="{26C7FA7F-E988-4C5E-B79C-92655FCC8DAF}" type="presOf" srcId="{BCCCD626-B59E-4AD2-9EA4-ECE789022DD0}" destId="{4B174A71-8774-49AD-B7F2-598D8C8F1FE1}" srcOrd="0" destOrd="0" presId="urn:microsoft.com/office/officeart/2005/8/layout/hierarchy1"/>
    <dgm:cxn modelId="{9BB07588-065A-468F-9E43-8C8529F31E4A}" srcId="{C84BACE0-9EA0-4ED9-93C0-DDD4217E16A2}" destId="{5B2369EE-C61E-4DD6-9CEF-C155A191E884}" srcOrd="1" destOrd="0" parTransId="{678FD6AE-74BB-4F86-8B9C-D2E3221B2080}" sibTransId="{B6172C70-B420-4FA4-900E-C2CC8E26127F}"/>
    <dgm:cxn modelId="{CAE8D8A1-756B-46E7-988E-67C93F68B3BB}" type="presOf" srcId="{7759468E-5D23-4314-8246-AEAFCD293985}" destId="{1E56C350-9D44-4C8A-9B9A-985D57CC1ECB}" srcOrd="0" destOrd="0" presId="urn:microsoft.com/office/officeart/2005/8/layout/hierarchy1"/>
    <dgm:cxn modelId="{EEF1A3B6-B357-4235-B630-70DB987D1678}" type="presOf" srcId="{01D668F6-6941-4B20-AB9F-B6F70742DFA3}" destId="{0519DE0A-4004-41D6-A5AB-8A74597B52C9}" srcOrd="0" destOrd="0" presId="urn:microsoft.com/office/officeart/2005/8/layout/hierarchy1"/>
    <dgm:cxn modelId="{18BC54D4-E8E5-4D4E-A2F2-5AA801A9293B}" type="presOf" srcId="{950EEDD3-E1B4-4855-B905-E27C46E6A0ED}" destId="{951B9B2B-5D21-4D40-89C3-93DFAAA432E7}" srcOrd="0" destOrd="0" presId="urn:microsoft.com/office/officeart/2005/8/layout/hierarchy1"/>
    <dgm:cxn modelId="{4DB121DE-9ECC-4A7F-9ED2-FA0079C8DF17}" type="presOf" srcId="{678FD6AE-74BB-4F86-8B9C-D2E3221B2080}" destId="{E73E2404-55D6-4EDF-A176-30F8D39844FF}" srcOrd="0" destOrd="0" presId="urn:microsoft.com/office/officeart/2005/8/layout/hierarchy1"/>
    <dgm:cxn modelId="{C81BCC80-444F-45D5-A460-E1F1CF177172}" type="presParOf" srcId="{1E56C350-9D44-4C8A-9B9A-985D57CC1ECB}" destId="{18219CF8-0CB2-444A-AFF6-131571169A27}" srcOrd="0" destOrd="0" presId="urn:microsoft.com/office/officeart/2005/8/layout/hierarchy1"/>
    <dgm:cxn modelId="{282DF16D-F0F0-4C44-AD0E-2E26F48B0682}" type="presParOf" srcId="{18219CF8-0CB2-444A-AFF6-131571169A27}" destId="{EE42E891-FDB4-479A-9550-02CE1371648F}" srcOrd="0" destOrd="0" presId="urn:microsoft.com/office/officeart/2005/8/layout/hierarchy1"/>
    <dgm:cxn modelId="{B9A79924-3DE5-4FA6-86AC-326078D63747}" type="presParOf" srcId="{EE42E891-FDB4-479A-9550-02CE1371648F}" destId="{FDA6138D-FA74-42A2-9487-4AB9399B0141}" srcOrd="0" destOrd="0" presId="urn:microsoft.com/office/officeart/2005/8/layout/hierarchy1"/>
    <dgm:cxn modelId="{43D8DC7B-1ABA-41F9-A786-3C564CCC728B}" type="presParOf" srcId="{EE42E891-FDB4-479A-9550-02CE1371648F}" destId="{951B9B2B-5D21-4D40-89C3-93DFAAA432E7}" srcOrd="1" destOrd="0" presId="urn:microsoft.com/office/officeart/2005/8/layout/hierarchy1"/>
    <dgm:cxn modelId="{44A81A1E-AD29-458A-9456-233BCF6FC918}" type="presParOf" srcId="{18219CF8-0CB2-444A-AFF6-131571169A27}" destId="{8BC83E71-CE49-4176-8622-1F1733B9DCDF}" srcOrd="1" destOrd="0" presId="urn:microsoft.com/office/officeart/2005/8/layout/hierarchy1"/>
    <dgm:cxn modelId="{06F7F367-F845-47AB-955A-4C87BE5C62E3}" type="presParOf" srcId="{8BC83E71-CE49-4176-8622-1F1733B9DCDF}" destId="{0519DE0A-4004-41D6-A5AB-8A74597B52C9}" srcOrd="0" destOrd="0" presId="urn:microsoft.com/office/officeart/2005/8/layout/hierarchy1"/>
    <dgm:cxn modelId="{011999B8-A9AB-4330-8747-B64218370F45}" type="presParOf" srcId="{8BC83E71-CE49-4176-8622-1F1733B9DCDF}" destId="{8998C770-1060-4F1E-899D-66BC04EE30CE}" srcOrd="1" destOrd="0" presId="urn:microsoft.com/office/officeart/2005/8/layout/hierarchy1"/>
    <dgm:cxn modelId="{E93CA9C2-D0B9-4EF1-A35B-A1B3E0957D0A}" type="presParOf" srcId="{8998C770-1060-4F1E-899D-66BC04EE30CE}" destId="{C1B6056B-5048-48AC-98DE-09FB5BDF7CF3}" srcOrd="0" destOrd="0" presId="urn:microsoft.com/office/officeart/2005/8/layout/hierarchy1"/>
    <dgm:cxn modelId="{8D039C43-71C9-4E48-A7DE-B1AF355EEBFD}" type="presParOf" srcId="{C1B6056B-5048-48AC-98DE-09FB5BDF7CF3}" destId="{BFB93D1C-DF73-40BF-AF99-D62199BE1530}" srcOrd="0" destOrd="0" presId="urn:microsoft.com/office/officeart/2005/8/layout/hierarchy1"/>
    <dgm:cxn modelId="{A4B4458F-A0E3-4F9D-A6AC-47DA9B1260F7}" type="presParOf" srcId="{C1B6056B-5048-48AC-98DE-09FB5BDF7CF3}" destId="{4B174A71-8774-49AD-B7F2-598D8C8F1FE1}" srcOrd="1" destOrd="0" presId="urn:microsoft.com/office/officeart/2005/8/layout/hierarchy1"/>
    <dgm:cxn modelId="{561EEA6C-0F4B-496C-8CBA-BB0E5BD5EF5E}" type="presParOf" srcId="{8998C770-1060-4F1E-899D-66BC04EE30CE}" destId="{3561F19F-F456-4D47-9162-9468BCDE23AB}" srcOrd="1" destOrd="0" presId="urn:microsoft.com/office/officeart/2005/8/layout/hierarchy1"/>
    <dgm:cxn modelId="{ECF53F2A-3DA7-482C-86D1-EA58005BB0A0}" type="presParOf" srcId="{1E56C350-9D44-4C8A-9B9A-985D57CC1ECB}" destId="{7B48BB23-1DF6-4678-9022-24AE4063B46B}" srcOrd="1" destOrd="0" presId="urn:microsoft.com/office/officeart/2005/8/layout/hierarchy1"/>
    <dgm:cxn modelId="{7B4EB79E-4D07-4D81-A30C-EFD0C9F3220F}" type="presParOf" srcId="{7B48BB23-1DF6-4678-9022-24AE4063B46B}" destId="{58B1D632-6E9C-4480-BF23-FAE65BDEB155}" srcOrd="0" destOrd="0" presId="urn:microsoft.com/office/officeart/2005/8/layout/hierarchy1"/>
    <dgm:cxn modelId="{DEF91A35-84BD-46A8-8679-B12D19C6A7A0}" type="presParOf" srcId="{58B1D632-6E9C-4480-BF23-FAE65BDEB155}" destId="{BDC84B8F-F99B-4E0E-B949-8592B72A3AF6}" srcOrd="0" destOrd="0" presId="urn:microsoft.com/office/officeart/2005/8/layout/hierarchy1"/>
    <dgm:cxn modelId="{161326CC-17F8-4725-B7E3-0E86487E00BA}" type="presParOf" srcId="{58B1D632-6E9C-4480-BF23-FAE65BDEB155}" destId="{F685CD9A-6143-4323-A252-EE270E043596}" srcOrd="1" destOrd="0" presId="urn:microsoft.com/office/officeart/2005/8/layout/hierarchy1"/>
    <dgm:cxn modelId="{5614E132-C2B1-48A3-A6A9-D911122E1F9E}" type="presParOf" srcId="{7B48BB23-1DF6-4678-9022-24AE4063B46B}" destId="{8CAFA31A-39D3-44D9-B325-834C75C4E5AF}" srcOrd="1" destOrd="0" presId="urn:microsoft.com/office/officeart/2005/8/layout/hierarchy1"/>
    <dgm:cxn modelId="{426EF114-E11A-4DEF-B34A-2050032F8E13}" type="presParOf" srcId="{8CAFA31A-39D3-44D9-B325-834C75C4E5AF}" destId="{306E02B1-0F95-4E71-AE51-69E71C4B1A87}" srcOrd="0" destOrd="0" presId="urn:microsoft.com/office/officeart/2005/8/layout/hierarchy1"/>
    <dgm:cxn modelId="{A1E22A81-EC81-4A69-B124-009F422E1D58}" type="presParOf" srcId="{8CAFA31A-39D3-44D9-B325-834C75C4E5AF}" destId="{B9A66B83-D32B-482A-86D2-181478EE3F62}" srcOrd="1" destOrd="0" presId="urn:microsoft.com/office/officeart/2005/8/layout/hierarchy1"/>
    <dgm:cxn modelId="{7EA72032-FE36-468E-94D6-5CD758940F62}" type="presParOf" srcId="{B9A66B83-D32B-482A-86D2-181478EE3F62}" destId="{5529341A-04BE-4832-ACA5-AFE578FACC0A}" srcOrd="0" destOrd="0" presId="urn:microsoft.com/office/officeart/2005/8/layout/hierarchy1"/>
    <dgm:cxn modelId="{23B386A0-4DFC-4AD4-A8C2-3E8922FD1362}" type="presParOf" srcId="{5529341A-04BE-4832-ACA5-AFE578FACC0A}" destId="{D0475247-6F79-45AC-A17E-81062DAEA489}" srcOrd="0" destOrd="0" presId="urn:microsoft.com/office/officeart/2005/8/layout/hierarchy1"/>
    <dgm:cxn modelId="{89821FD8-E917-4A4F-8102-196EAD98A427}" type="presParOf" srcId="{5529341A-04BE-4832-ACA5-AFE578FACC0A}" destId="{97F884FE-7AE9-4512-A1F7-F6C3A2941475}" srcOrd="1" destOrd="0" presId="urn:microsoft.com/office/officeart/2005/8/layout/hierarchy1"/>
    <dgm:cxn modelId="{C89873B2-F3AF-4AB1-A7C8-F4065EB84B48}" type="presParOf" srcId="{B9A66B83-D32B-482A-86D2-181478EE3F62}" destId="{3FD16F03-6740-4873-8848-159F553DF33C}" srcOrd="1" destOrd="0" presId="urn:microsoft.com/office/officeart/2005/8/layout/hierarchy1"/>
    <dgm:cxn modelId="{5613034C-9A84-4800-A8F0-11EFFA98D084}" type="presParOf" srcId="{8CAFA31A-39D3-44D9-B325-834C75C4E5AF}" destId="{E73E2404-55D6-4EDF-A176-30F8D39844FF}" srcOrd="2" destOrd="0" presId="urn:microsoft.com/office/officeart/2005/8/layout/hierarchy1"/>
    <dgm:cxn modelId="{5A9D1AC0-5237-4D36-9879-967A95746306}" type="presParOf" srcId="{8CAFA31A-39D3-44D9-B325-834C75C4E5AF}" destId="{6EAA2A5B-7C89-404E-8FEA-95C8C1B34317}" srcOrd="3" destOrd="0" presId="urn:microsoft.com/office/officeart/2005/8/layout/hierarchy1"/>
    <dgm:cxn modelId="{14DE95A3-4EAF-4ADE-B338-481A85BAA875}" type="presParOf" srcId="{6EAA2A5B-7C89-404E-8FEA-95C8C1B34317}" destId="{6BA26F40-8BD7-4F1C-9EEF-2D2FF7A1D6B2}" srcOrd="0" destOrd="0" presId="urn:microsoft.com/office/officeart/2005/8/layout/hierarchy1"/>
    <dgm:cxn modelId="{960E590C-9D61-4507-A0A6-871596641599}" type="presParOf" srcId="{6BA26F40-8BD7-4F1C-9EEF-2D2FF7A1D6B2}" destId="{D987496C-7FAF-4FE8-BD1C-37F338FA79B1}" srcOrd="0" destOrd="0" presId="urn:microsoft.com/office/officeart/2005/8/layout/hierarchy1"/>
    <dgm:cxn modelId="{B34A26C8-4163-40F9-AEED-D939BF2367D5}" type="presParOf" srcId="{6BA26F40-8BD7-4F1C-9EEF-2D2FF7A1D6B2}" destId="{A3841BC8-F9F0-49F0-BFFB-42741CA04669}" srcOrd="1" destOrd="0" presId="urn:microsoft.com/office/officeart/2005/8/layout/hierarchy1"/>
    <dgm:cxn modelId="{5A74F471-ABBE-4531-9182-9C1F3308D45B}" type="presParOf" srcId="{6EAA2A5B-7C89-404E-8FEA-95C8C1B34317}" destId="{D6CB315C-2F73-47CA-ADAA-DC0BA3F969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E2404-55D6-4EDF-A176-30F8D39844FF}">
      <dsp:nvSpPr>
        <dsp:cNvPr id="0" name=""/>
        <dsp:cNvSpPr/>
      </dsp:nvSpPr>
      <dsp:spPr>
        <a:xfrm>
          <a:off x="6173357" y="1560030"/>
          <a:ext cx="1500719" cy="71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10"/>
              </a:lnTo>
              <a:lnTo>
                <a:pt x="1500719" y="486710"/>
              </a:lnTo>
              <a:lnTo>
                <a:pt x="1500719" y="71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E02B1-0F95-4E71-AE51-69E71C4B1A87}">
      <dsp:nvSpPr>
        <dsp:cNvPr id="0" name=""/>
        <dsp:cNvSpPr/>
      </dsp:nvSpPr>
      <dsp:spPr>
        <a:xfrm>
          <a:off x="4672637" y="1560030"/>
          <a:ext cx="1500719" cy="714206"/>
        </a:xfrm>
        <a:custGeom>
          <a:avLst/>
          <a:gdLst/>
          <a:ahLst/>
          <a:cxnLst/>
          <a:rect l="0" t="0" r="0" b="0"/>
          <a:pathLst>
            <a:path>
              <a:moveTo>
                <a:pt x="1500719" y="0"/>
              </a:moveTo>
              <a:lnTo>
                <a:pt x="1500719" y="486710"/>
              </a:lnTo>
              <a:lnTo>
                <a:pt x="0" y="486710"/>
              </a:lnTo>
              <a:lnTo>
                <a:pt x="0" y="71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9DE0A-4004-41D6-A5AB-8A74597B52C9}">
      <dsp:nvSpPr>
        <dsp:cNvPr id="0" name=""/>
        <dsp:cNvSpPr/>
      </dsp:nvSpPr>
      <dsp:spPr>
        <a:xfrm>
          <a:off x="1625477" y="1560030"/>
          <a:ext cx="91440" cy="7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6138D-FA74-42A2-9487-4AB9399B0141}">
      <dsp:nvSpPr>
        <dsp:cNvPr id="0" name=""/>
        <dsp:cNvSpPr/>
      </dsp:nvSpPr>
      <dsp:spPr>
        <a:xfrm>
          <a:off x="44333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9B2B-5D21-4D40-89C3-93DFAAA432E7}">
      <dsp:nvSpPr>
        <dsp:cNvPr id="0" name=""/>
        <dsp:cNvSpPr/>
      </dsp:nvSpPr>
      <dsp:spPr>
        <a:xfrm>
          <a:off x="71619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Short Version</a:t>
          </a:r>
        </a:p>
      </dsp:txBody>
      <dsp:txXfrm>
        <a:off x="761866" y="305534"/>
        <a:ext cx="2364377" cy="1468038"/>
      </dsp:txXfrm>
    </dsp:sp>
    <dsp:sp modelId="{BFB93D1C-DF73-40BF-AF99-D62199BE1530}">
      <dsp:nvSpPr>
        <dsp:cNvPr id="0" name=""/>
        <dsp:cNvSpPr/>
      </dsp:nvSpPr>
      <dsp:spPr>
        <a:xfrm>
          <a:off x="44333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4A71-8774-49AD-B7F2-598D8C8F1FE1}">
      <dsp:nvSpPr>
        <dsp:cNvPr id="0" name=""/>
        <dsp:cNvSpPr/>
      </dsp:nvSpPr>
      <dsp:spPr>
        <a:xfrm>
          <a:off x="71619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measurement of customer dissatisfaction with or need for the system</a:t>
          </a:r>
        </a:p>
      </dsp:txBody>
      <dsp:txXfrm>
        <a:off x="761866" y="2579124"/>
        <a:ext cx="2364377" cy="1468038"/>
      </dsp:txXfrm>
    </dsp:sp>
    <dsp:sp modelId="{BDC84B8F-F99B-4E0E-B949-8592B72A3AF6}">
      <dsp:nvSpPr>
        <dsp:cNvPr id="0" name=""/>
        <dsp:cNvSpPr/>
      </dsp:nvSpPr>
      <dsp:spPr>
        <a:xfrm>
          <a:off x="494549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CD9A-6143-4323-A252-EE270E043596}">
      <dsp:nvSpPr>
        <dsp:cNvPr id="0" name=""/>
        <dsp:cNvSpPr/>
      </dsp:nvSpPr>
      <dsp:spPr>
        <a:xfrm>
          <a:off x="521835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Why Measure?</a:t>
          </a:r>
        </a:p>
      </dsp:txBody>
      <dsp:txXfrm>
        <a:off x="5264026" y="305534"/>
        <a:ext cx="2364377" cy="1468038"/>
      </dsp:txXfrm>
    </dsp:sp>
    <dsp:sp modelId="{D0475247-6F79-45AC-A17E-81062DAEA489}">
      <dsp:nvSpPr>
        <dsp:cNvPr id="0" name=""/>
        <dsp:cNvSpPr/>
      </dsp:nvSpPr>
      <dsp:spPr>
        <a:xfrm>
          <a:off x="344477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84FE-7AE9-4512-A1F7-F6C3A2941475}">
      <dsp:nvSpPr>
        <dsp:cNvPr id="0" name=""/>
        <dsp:cNvSpPr/>
      </dsp:nvSpPr>
      <dsp:spPr>
        <a:xfrm>
          <a:off x="371763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Attrition measures customer dissatisfaction which, for the most part, is company caused.</a:t>
          </a:r>
        </a:p>
      </dsp:txBody>
      <dsp:txXfrm>
        <a:off x="3763306" y="2579124"/>
        <a:ext cx="2364377" cy="1468038"/>
      </dsp:txXfrm>
    </dsp:sp>
    <dsp:sp modelId="{D987496C-7FAF-4FE8-BD1C-37F338FA79B1}">
      <dsp:nvSpPr>
        <dsp:cNvPr id="0" name=""/>
        <dsp:cNvSpPr/>
      </dsp:nvSpPr>
      <dsp:spPr>
        <a:xfrm>
          <a:off x="644621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41BC8-F9F0-49F0-BFFB-42741CA04669}">
      <dsp:nvSpPr>
        <dsp:cNvPr id="0" name=""/>
        <dsp:cNvSpPr/>
      </dsp:nvSpPr>
      <dsp:spPr>
        <a:xfrm>
          <a:off x="671907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Attrition Tracking Process should be managed to identify, focus on, and rectify those causes within each organization.</a:t>
          </a:r>
        </a:p>
      </dsp:txBody>
      <dsp:txXfrm>
        <a:off x="6764746" y="2579124"/>
        <a:ext cx="2364377" cy="146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logo for a meeting&#10;&#10;Description automatically generated">
            <a:extLst>
              <a:ext uri="{FF2B5EF4-FFF2-40B4-BE49-F238E27FC236}">
                <a16:creationId xmlns:a16="http://schemas.microsoft.com/office/drawing/2014/main" id="{B43BDFB8-E6D3-1E8B-31AB-FFA768353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8051" y="5266792"/>
            <a:ext cx="1829802" cy="12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684243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758365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  <p:pic>
        <p:nvPicPr>
          <p:cNvPr id="4" name="Picture 3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1B90F4D4-C689-23A5-D1AC-1D86CCAE95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972" y="229712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851327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783952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  <p:pic>
        <p:nvPicPr>
          <p:cNvPr id="5" name="Picture 4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9B9F34BF-6A12-D9D0-8F77-0C1E9FEE45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5589" y="306624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47A2B959-F2D2-5A90-76A4-36DE2DF8A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52" y="344222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45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3" y="858982"/>
            <a:ext cx="1042100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62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B3C1F-BEFC-E685-5EEE-83BE4CC84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600" y="132656"/>
            <a:ext cx="1673968" cy="1035139"/>
          </a:xfrm>
          <a:prstGeom prst="rect">
            <a:avLst/>
          </a:prstGeom>
        </p:spPr>
      </p:pic>
      <p:pic>
        <p:nvPicPr>
          <p:cNvPr id="6" name="Picture 5" descr="A red and green flowers and leaves&#10;&#10;Description automatically generated">
            <a:extLst>
              <a:ext uri="{FF2B5EF4-FFF2-40B4-BE49-F238E27FC236}">
                <a16:creationId xmlns:a16="http://schemas.microsoft.com/office/drawing/2014/main" id="{30B8FF03-50AF-1985-4EFA-377BDA594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7593" y="152602"/>
            <a:ext cx="2217717" cy="17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88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9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4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465637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A457DFAC-90B9-2D9D-1FDE-E2580693DA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0654" y="5315717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3" y="858982"/>
            <a:ext cx="1042100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231017"/>
            <a:ext cx="4572000" cy="195058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689DD7C8-DF52-B783-632C-25B957B32B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10654" y="5315717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2932" y="2961443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931" y="1772404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877CF6AB-5767-E270-A333-C2CFD696A5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727" y="410542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04800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logo for a meeting&#10;&#10;Description automatically generated">
            <a:extLst>
              <a:ext uri="{FF2B5EF4-FFF2-40B4-BE49-F238E27FC236}">
                <a16:creationId xmlns:a16="http://schemas.microsoft.com/office/drawing/2014/main" id="{103AA9AA-1AA5-A861-9630-23E0F45C97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898" y="5062606"/>
            <a:ext cx="2089218" cy="14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logo for a meeting&#10;&#10;Description automatically generated">
            <a:extLst>
              <a:ext uri="{FF2B5EF4-FFF2-40B4-BE49-F238E27FC236}">
                <a16:creationId xmlns:a16="http://schemas.microsoft.com/office/drawing/2014/main" id="{856BCAE3-0D1E-18F8-C53A-4E24BB3204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3014" y="5337813"/>
            <a:ext cx="1633728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4" name="Picture 3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23C38518-1BC1-6B04-7818-85733BB6D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850" y="370819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Picture 2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257E93F2-2391-E7D6-19FE-B17BC35EA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850" y="381783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  <p:pic>
        <p:nvPicPr>
          <p:cNvPr id="4" name="Picture 3" descr="A white palm tree and a moon on a black background&#10;&#10;Description automatically generated">
            <a:extLst>
              <a:ext uri="{FF2B5EF4-FFF2-40B4-BE49-F238E27FC236}">
                <a16:creationId xmlns:a16="http://schemas.microsoft.com/office/drawing/2014/main" id="{096A0659-8E01-E022-2B76-D9ECBDDEBF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393" y="381773"/>
            <a:ext cx="1649914" cy="12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10/4/2024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26" r:id="rId13"/>
    <p:sldLayoutId id="2147483727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0" y="-8467"/>
            <a:ext cx="12192000" cy="6866468"/>
            <a:chOff x="0" y="-8467"/>
            <a:chExt cx="12192000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1671639"/>
              <a:ext cx="591785" cy="5186362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189165"/>
            <a:ext cx="8596668" cy="87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88450" y="62480"/>
            <a:ext cx="1673968" cy="10351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29392"/>
            <a:ext cx="1787655" cy="440578"/>
          </a:xfrm>
          <a:prstGeom prst="rect">
            <a:avLst/>
          </a:prstGeom>
        </p:spPr>
      </p:pic>
      <p:pic>
        <p:nvPicPr>
          <p:cNvPr id="11" name="Picture 10" descr="A red and green flowers and leaves&#10;&#10;Description automatically generated">
            <a:extLst>
              <a:ext uri="{FF2B5EF4-FFF2-40B4-BE49-F238E27FC236}">
                <a16:creationId xmlns:a16="http://schemas.microsoft.com/office/drawing/2014/main" id="{309842B8-9B9A-043C-751F-B85C716245D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07593" y="152602"/>
            <a:ext cx="2217717" cy="17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brady@trgassociate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104" y="1344931"/>
            <a:ext cx="7022592" cy="2258568"/>
          </a:xfrm>
        </p:spPr>
        <p:txBody>
          <a:bodyPr anchor="ctr"/>
          <a:lstStyle/>
          <a:p>
            <a:r>
              <a:rPr lang="en-US" sz="4800" dirty="0"/>
              <a:t>Attrition Measurement</a:t>
            </a:r>
            <a:br>
              <a:rPr lang="en-US" sz="4800" dirty="0"/>
            </a:br>
            <a:r>
              <a:rPr lang="en-US" sz="4800" dirty="0"/>
              <a:t>Update 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C30F2-21A3-A2DE-DE9F-509818C8C0FB}"/>
              </a:ext>
            </a:extLst>
          </p:cNvPr>
          <p:cNvSpPr txBox="1"/>
          <p:nvPr/>
        </p:nvSpPr>
        <p:spPr>
          <a:xfrm>
            <a:off x="3945128" y="36034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Continuing to Develop Meaningful Trends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0543D-5018-0538-3BED-662EAB1AAE16}"/>
              </a:ext>
            </a:extLst>
          </p:cNvPr>
          <p:cNvSpPr txBox="1"/>
          <p:nvPr/>
        </p:nvSpPr>
        <p:spPr>
          <a:xfrm>
            <a:off x="5943600" y="4069333"/>
            <a:ext cx="6096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63B7C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400" dirty="0">
              <a:solidFill>
                <a:srgbClr val="63B7C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48" y="192805"/>
            <a:ext cx="11214100" cy="5909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55420"/>
              </p:ext>
            </p:extLst>
          </p:nvPr>
        </p:nvGraphicFramePr>
        <p:xfrm>
          <a:off x="687325" y="1089642"/>
          <a:ext cx="10778963" cy="46787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19158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09636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280,051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4,628,258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3,690,649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1,491,048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8,756,493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7,023,135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5,519,824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20,150,682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19,101,697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23,991,954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40,291,225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35,067,088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752,840,591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769,915,742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835,937,951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784,123,467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843,742,400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900,820,520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687325" y="5920515"/>
            <a:ext cx="97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1" y="0"/>
            <a:ext cx="10421005" cy="103881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88027"/>
              </p:ext>
            </p:extLst>
          </p:nvPr>
        </p:nvGraphicFramePr>
        <p:xfrm>
          <a:off x="647162" y="2179782"/>
          <a:ext cx="10758647" cy="290731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{D113A9D2-9D6B-4929-AA2D-F23B5EE8CBE7}</a:tableStyleId>
              </a:tblPr>
              <a:tblGrid>
                <a:gridCol w="220039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56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198,822,624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91,908,172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71,491,648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237,422,728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505,837,681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566,032,164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347,878,115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245,996,547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263,296,707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784,123,467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843,742,400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900,820,520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71" y="277749"/>
            <a:ext cx="11214100" cy="5909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96974"/>
              </p:ext>
            </p:extLst>
          </p:nvPr>
        </p:nvGraphicFramePr>
        <p:xfrm>
          <a:off x="625966" y="2073275"/>
          <a:ext cx="11155677" cy="271145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28159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769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572,848,961 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616,703,141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       640,451,769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211,274,506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227,039,259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     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260,368,751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784,123,467 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843,742,400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       900,820,520 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15" y="545676"/>
            <a:ext cx="11214100" cy="5078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Update through Year End 2023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06146"/>
              </p:ext>
            </p:extLst>
          </p:nvPr>
        </p:nvGraphicFramePr>
        <p:xfrm>
          <a:off x="548617" y="1466442"/>
          <a:ext cx="10972798" cy="4480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14.16%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12.65%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12.52%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10.27%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11.35%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9.89%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13.67%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13.27%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10.92%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12.87%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11.78%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14.02%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11.67%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13.48%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11.83%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13.82%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13.69%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11.50%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13.64%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12.36%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13.03%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13.62%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11.08%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12.18%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10.56%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12.89%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12.61%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10.42%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12.18%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9.01%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02994"/>
            <a:ext cx="11214100" cy="5078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Update through Year End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03471"/>
              </p:ext>
            </p:extLst>
          </p:nvPr>
        </p:nvGraphicFramePr>
        <p:xfrm>
          <a:off x="482602" y="1658983"/>
          <a:ext cx="10972798" cy="3931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14.60%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5.61%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4.98%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9.85%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8.66%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7.59%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6.57%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9.25%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8.27%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9.74%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9.84%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8.22%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12.27%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11.33%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11.61%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9.83%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12.08%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11.14%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12.10%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13.67%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11.26%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13.16%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11.64%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00" y="201603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Net Attrition by Company Size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10 Year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11388"/>
              </p:ext>
            </p:extLst>
          </p:nvPr>
        </p:nvGraphicFramePr>
        <p:xfrm>
          <a:off x="477701" y="1399033"/>
          <a:ext cx="11052884" cy="493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7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40658"/>
            <a:ext cx="11214100" cy="5078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Update through Year End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83906"/>
              </p:ext>
            </p:extLst>
          </p:nvPr>
        </p:nvGraphicFramePr>
        <p:xfrm>
          <a:off x="482602" y="1777112"/>
          <a:ext cx="10972798" cy="2834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{D113A9D2-9D6B-4929-AA2D-F23B5EE8CBE7}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15.31%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13.02%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14.33%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12.37%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9.87%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12.74%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10.54%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12.84%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11.25%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14.20%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13.97%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11.32%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13.15%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10.92%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788" y="457576"/>
            <a:ext cx="10394083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Net Attrition by Origination Source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10 Year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7822"/>
              </p:ext>
            </p:extLst>
          </p:nvPr>
        </p:nvGraphicFramePr>
        <p:xfrm>
          <a:off x="1011115" y="1553892"/>
          <a:ext cx="10272581" cy="484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28527"/>
            <a:ext cx="11214100" cy="5078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Update through Year End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24435"/>
              </p:ext>
            </p:extLst>
          </p:nvPr>
        </p:nvGraphicFramePr>
        <p:xfrm>
          <a:off x="679452" y="2233122"/>
          <a:ext cx="10972798" cy="25374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12.95%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14.09%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11.76%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13.56%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12.30%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11.55%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10.02%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11.44%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9.07%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11.81%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9.77%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ED9388-6B8B-44A1-825F-3FF43662090C}"/>
              </a:ext>
            </a:extLst>
          </p:cNvPr>
          <p:cNvSpPr txBox="1">
            <a:spLocks/>
          </p:cNvSpPr>
          <p:nvPr/>
        </p:nvSpPr>
        <p:spPr>
          <a:xfrm>
            <a:off x="762655" y="116176"/>
            <a:ext cx="103519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Residential vs. Commercial </a:t>
            </a:r>
          </a:p>
          <a:p>
            <a:r>
              <a:rPr lang="en-US" sz="4800" dirty="0">
                <a:solidFill>
                  <a:schemeClr val="bg1"/>
                </a:solidFill>
              </a:rPr>
              <a:t>10 Year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06184"/>
              </p:ext>
            </p:extLst>
          </p:nvPr>
        </p:nvGraphicFramePr>
        <p:xfrm>
          <a:off x="1003853" y="1692681"/>
          <a:ext cx="9869549" cy="221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59121"/>
              </p:ext>
            </p:extLst>
          </p:nvPr>
        </p:nvGraphicFramePr>
        <p:xfrm>
          <a:off x="1003852" y="4159490"/>
          <a:ext cx="9869549" cy="240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8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37" y="1123527"/>
            <a:ext cx="6139735" cy="46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271376" y="2764261"/>
            <a:ext cx="2367181" cy="233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Due Diligence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Acquisition Planning 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Seeking Debt &amp; Equity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Operations Analysis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Business Valuations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Expert Witness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Customer Surveys </a:t>
            </a:r>
          </a:p>
          <a:p>
            <a:pPr marL="220028" marR="0" lvl="0" indent="-220028" algn="l" defTabSz="352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86" b="0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 Media Assessment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51" y="238797"/>
            <a:ext cx="8596668" cy="7265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81352"/>
              </p:ext>
            </p:extLst>
          </p:nvPr>
        </p:nvGraphicFramePr>
        <p:xfrm>
          <a:off x="1364341" y="1403570"/>
          <a:ext cx="9463318" cy="48315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{D113A9D2-9D6B-4929-AA2D-F23B5EE8CBE7}</a:tableStyleId>
              </a:tblPr>
              <a:tblGrid>
                <a:gridCol w="3841238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Collection/Non-Payment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10.60%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12.34%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11.68%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12.95%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Moved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33.77%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40.57%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40.08%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36.45%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Poor Service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2.67%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3.58%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3.21%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3.17%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Lost to Competition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17.80%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12.29%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11.82%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Longer Using System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12.84%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14.97%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14.30%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13.86%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Sold/Out of Business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9.03%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7.11%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9.43%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9.99%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Financial Difficulties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5.63%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4.85%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4.14%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5.83%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Property Abandoned/Vacant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0.07%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0.12%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 of Contract Term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0.46%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0.61%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Deceased/Rest home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0.88%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0.88%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 Rescinded/RMR Reduction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4.55%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2.12%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2.23%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4.23%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37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2G/3G/4G Transition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0.74%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1.71%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1.22%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DotumChe" panose="020B0609000101010101" pitchFamily="49" charset="-127"/>
                          <a:cs typeface="+mn-cs"/>
                        </a:rPr>
                        <a:t>0.09%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3660" y="106149"/>
            <a:ext cx="8288032" cy="8168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Top Reasons for Attrition </a:t>
            </a:r>
          </a:p>
        </p:txBody>
      </p:sp>
      <p:graphicFrame>
        <p:nvGraphicFramePr>
          <p:cNvPr id="4" name="Top Reasons for Attrition">
            <a:extLst>
              <a:ext uri="{FF2B5EF4-FFF2-40B4-BE49-F238E27FC236}">
                <a16:creationId xmlns:a16="http://schemas.microsoft.com/office/drawing/2014/main" id="{8723D805-1536-4149-A362-97CF8EEB2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808687"/>
              </p:ext>
            </p:extLst>
          </p:nvPr>
        </p:nvGraphicFramePr>
        <p:xfrm>
          <a:off x="658368" y="1234440"/>
          <a:ext cx="10716768" cy="501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0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596454"/>
            <a:ext cx="10721701" cy="12976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Net Attrition by Reason Code - Top 5 Reasons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876AA-9E24-8976-48C4-D1F8EF75D00C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6F79F-EB3D-3878-9182-437FBBE8FB10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BCBA59-303C-4562-8710-E005351C2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90885"/>
              </p:ext>
            </p:extLst>
          </p:nvPr>
        </p:nvGraphicFramePr>
        <p:xfrm>
          <a:off x="455789" y="1586700"/>
          <a:ext cx="10721701" cy="484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86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791690"/>
            <a:ext cx="11214100" cy="5078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Comparison 500+ Co Size 2010/21/22/23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38214"/>
              </p:ext>
            </p:extLst>
          </p:nvPr>
        </p:nvGraphicFramePr>
        <p:xfrm>
          <a:off x="609601" y="2275840"/>
          <a:ext cx="10972798" cy="279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177695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15416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14961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161510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4257125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1288385658"/>
                    </a:ext>
                  </a:extLst>
                </a:gridCol>
                <a:gridCol w="1197626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10614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8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74748" marR="74748" marT="37374" marB="37374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11.41%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8.68%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13.67%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11.26%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13.16%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11.64%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986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RMR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$137,082,802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$752,840,591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$769,915,742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 Nova Cond" panose="020B0506020202020204" pitchFamily="34" charset="0"/>
                        </a:rPr>
                        <a:t>             769,915,742 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$835,937,951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 Nova Cond" panose="020B0506020202020204" pitchFamily="34" charset="0"/>
                        </a:rPr>
                        <a:t>             769,915,742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311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FE7B-C6B7-B86B-1649-6047F334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68" y="2181944"/>
            <a:ext cx="10421005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PERS  Attrition</a:t>
            </a:r>
          </a:p>
        </p:txBody>
      </p:sp>
    </p:spTree>
    <p:extLst>
      <p:ext uri="{BB962C8B-B14F-4D97-AF65-F5344CB8AC3E}">
        <p14:creationId xmlns:p14="http://schemas.microsoft.com/office/powerpoint/2010/main" val="214526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44" y="324170"/>
            <a:ext cx="8277206" cy="13756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788304" y="2405916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fontAlgn="auto"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1160"/>
              </p:ext>
            </p:extLst>
          </p:nvPr>
        </p:nvGraphicFramePr>
        <p:xfrm>
          <a:off x="5136318" y="1572209"/>
          <a:ext cx="5911634" cy="3713581"/>
        </p:xfrm>
        <a:graphic>
          <a:graphicData uri="http://schemas.openxmlformats.org/drawingml/2006/table">
            <a:tbl>
              <a:tblPr firstRow="1" bandRow="1">
                <a:noFill/>
                <a:tableStyleId>{E269D01E-BC32-4049-B463-5C60D7B0CCD2}</a:tableStyleId>
              </a:tblPr>
              <a:tblGrid>
                <a:gridCol w="2074559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5919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Attrition Profile Comparative</a:t>
                      </a:r>
                      <a:endParaRPr lang="en-US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20604" marB="1030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Data Population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1,947,500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Subscribers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2,802,000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Subscribers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2,249,000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Subscribers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 Estimated RMR</a:t>
                      </a:r>
                      <a:endParaRPr lang="en-US" sz="1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$51.2M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$89.5M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$72.9M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Annualized Attrition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29.90%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30.6%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31.4%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Monthly Average Attrition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2.49%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2.55%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2.61%</a:t>
                      </a:r>
                      <a:endParaRPr lang="en-US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8318-ACD8-F72E-9F6C-D3B69245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9" y="184639"/>
            <a:ext cx="10951399" cy="87571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PERS Attrition Reasons Comparison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E78CD2-4B6E-103D-154C-4542150165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30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802-7588-73D4-62E1-69058B9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99" y="2210262"/>
            <a:ext cx="10421005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Best Practices Gathering</a:t>
            </a:r>
          </a:p>
        </p:txBody>
      </p:sp>
    </p:spTree>
    <p:extLst>
      <p:ext uri="{BB962C8B-B14F-4D97-AF65-F5344CB8AC3E}">
        <p14:creationId xmlns:p14="http://schemas.microsoft.com/office/powerpoint/2010/main" val="261551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EC3B-8730-4B23-83A9-E2DEA88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2" y="94578"/>
            <a:ext cx="8596668" cy="739219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</a:rPr>
              <a:t>Attrition Analytics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E27D-A381-4DD2-8BFC-403B22D0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105" y="952669"/>
            <a:ext cx="8596668" cy="44818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Provides data and focus: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By Branch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Service Issues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Central Station Issues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By Product Utilization Issues</a:t>
            </a:r>
          </a:p>
          <a:p>
            <a:pPr marL="0" lvl="1"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Attrition Predictive Analytics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Analysis of Customer Touches - Email, Phone Contacts, Payment history, Signal activity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Complaint's analysis and NPS score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Assign values to customer characteristics and weight each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Arrive at an Attrition Predictive Index  (API)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Develop a Corrective Action plan by API Index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1200150" lvl="2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Cancel Pending </a:t>
            </a:r>
          </a:p>
          <a:p>
            <a:pPr marL="1200150" lvl="2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Probable Cancel Pending </a:t>
            </a:r>
          </a:p>
          <a:p>
            <a:pPr marL="1200150" lvl="2" indent="-28575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Watch List </a:t>
            </a:r>
          </a:p>
        </p:txBody>
      </p:sp>
    </p:spTree>
    <p:extLst>
      <p:ext uri="{BB962C8B-B14F-4D97-AF65-F5344CB8AC3E}">
        <p14:creationId xmlns:p14="http://schemas.microsoft.com/office/powerpoint/2010/main" val="220664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782932" y="2961443"/>
            <a:ext cx="6477000" cy="3276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Summary results as presented will be available 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TMA Web-Site  </a:t>
            </a:r>
            <a:r>
              <a:rPr lang="en-US" sz="2400" b="0" dirty="0"/>
              <a:t>(</a:t>
            </a:r>
            <a:r>
              <a:rPr lang="en-US" sz="2400" b="0" dirty="0">
                <a:hlinkClick r:id="rId2"/>
              </a:rPr>
              <a:t>www.tma.us</a:t>
            </a:r>
            <a:r>
              <a:rPr lang="en-US" sz="2400" b="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TRG Web-Site </a:t>
            </a:r>
            <a:r>
              <a:rPr lang="en-US" sz="2400" b="0" dirty="0"/>
              <a:t>(</a:t>
            </a:r>
            <a:r>
              <a:rPr lang="en-US" sz="2400" b="0" dirty="0">
                <a:hlinkClick r:id="rId3"/>
              </a:rPr>
              <a:t>www.trgassociates.com</a:t>
            </a:r>
            <a:r>
              <a:rPr lang="en-US" sz="2400" b="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Next update for 2024 – August 2025</a:t>
            </a:r>
            <a:r>
              <a:rPr lang="en-US" sz="2400" b="0" dirty="0"/>
              <a:t>		</a:t>
            </a:r>
          </a:p>
          <a:p>
            <a:pPr marL="0" indent="0">
              <a:buNone/>
            </a:pPr>
            <a:r>
              <a:rPr lang="en-US" sz="2400" b="0" dirty="0"/>
              <a:t>   </a:t>
            </a:r>
            <a:r>
              <a:rPr lang="en-US" sz="2400" b="0" dirty="0">
                <a:solidFill>
                  <a:schemeClr val="tx1"/>
                </a:solidFill>
              </a:rPr>
              <a:t>Posted in September 2025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640" y="1772404"/>
            <a:ext cx="8006079" cy="1189037"/>
          </a:xfrm>
        </p:spPr>
        <p:txBody>
          <a:bodyPr anchor="t"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TRG Maintains Full Confidentiality of Participant’s Figures</a:t>
            </a:r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520" y="2123440"/>
            <a:ext cx="8442960" cy="45110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Gross Attrition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loss of existing customers and their associated recurring monthly revenue (RMR) for contracted services during a particular customer/ calendar cycle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Net Attrition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Gross Attrition plus the add back of “like customer” gains thru resigns of the existing locations –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The Home/Business location is your ultimate    customer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Price increases for inflation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Price increases for additional services or technology</a:t>
            </a:r>
          </a:p>
          <a:p>
            <a:endParaRPr lang="en-US" sz="17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481" y="837684"/>
            <a:ext cx="6476999" cy="1189037"/>
          </a:xfrm>
        </p:spPr>
        <p:txBody>
          <a:bodyPr anchor="t">
            <a:normAutofit/>
          </a:bodyPr>
          <a:lstStyle/>
          <a:p>
            <a:r>
              <a:rPr lang="en-US" sz="4800" b="0" dirty="0">
                <a:solidFill>
                  <a:schemeClr val="tx1"/>
                </a:solidFill>
              </a:rPr>
              <a:t>Defining Attrition</a:t>
            </a:r>
          </a:p>
        </p:txBody>
      </p:sp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699" y="1904998"/>
            <a:ext cx="7219043" cy="3276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John Brady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jbrady@trgassociates.com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with any questions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anchor="t">
            <a:normAutofit/>
          </a:bodyPr>
          <a:lstStyle/>
          <a:p>
            <a:r>
              <a:rPr lang="en-US"/>
              <a:t>Questions &amp; </a:t>
            </a:r>
            <a:r>
              <a:rPr lang="en-US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828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Defining Attrition</a:t>
            </a: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graphicFrame>
        <p:nvGraphicFramePr>
          <p:cNvPr id="5127" name="Rectangle 3">
            <a:extLst>
              <a:ext uri="{FF2B5EF4-FFF2-40B4-BE49-F238E27FC236}">
                <a16:creationId xmlns:a16="http://schemas.microsoft.com/office/drawing/2014/main" id="{4B574B05-59A2-E778-FF47-7C35A35546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70" y="707355"/>
            <a:ext cx="9200839" cy="5355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934032" y="1779056"/>
            <a:ext cx="9005977" cy="452834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pPr indent="0">
              <a:buNone/>
              <a:tabLst>
                <a:tab pos="282575" algn="l"/>
              </a:tabLst>
            </a:pPr>
            <a:r>
              <a:rPr lang="en-US" sz="3300" dirty="0">
                <a:solidFill>
                  <a:schemeClr val="bg1"/>
                </a:solidFill>
              </a:rPr>
              <a:t>Weighted Ending RMR Attrition Method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</a:endParaRPr>
          </a:p>
          <a:p>
            <a:pPr marL="919163" indent="-4572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</a:rPr>
              <a:t>Step 1:  Cancelled RMR for the Reporting Period = 	Monthly Attrition Sum of Ending RMR for Each Month</a:t>
            </a:r>
          </a:p>
          <a:p>
            <a:pPr marL="919163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bg1"/>
              </a:solidFill>
            </a:endParaRP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</a:rPr>
              <a:t>Step 2:  Monthly Attrition (from Step 1)* 12  =     	Annualized Attrition</a:t>
            </a:r>
          </a:p>
          <a:p>
            <a:pPr marL="288925" indent="0">
              <a:buNone/>
            </a:pPr>
            <a:r>
              <a:rPr lang="en-US" sz="3300" dirty="0">
                <a:solidFill>
                  <a:schemeClr val="bg1"/>
                </a:solidFill>
              </a:rPr>
              <a:t>             </a:t>
            </a:r>
          </a:p>
          <a:p>
            <a:pPr marL="288925" indent="0">
              <a:buNone/>
            </a:pPr>
            <a:r>
              <a:rPr lang="en-US" sz="3300" dirty="0">
                <a:solidFill>
                  <a:schemeClr val="bg1"/>
                </a:solidFill>
              </a:rPr>
              <a:t>An Excel Attrition Measurement Template is available on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441" y="782501"/>
            <a:ext cx="10327216" cy="1320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Benefits of Weighted Ending RMR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0985" y="2103301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marL="57626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Accounts for and weights RMR acquisitions</a:t>
            </a:r>
          </a:p>
          <a:p>
            <a:pPr marL="57626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Accounts for timing of acquired RMR</a:t>
            </a:r>
          </a:p>
          <a:p>
            <a:pPr marL="57626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Accounts for rapid internal growth and the timing thereof</a:t>
            </a:r>
          </a:p>
          <a:p>
            <a:pPr marL="57626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Similar to many lending/equity institution’s preferred calculation.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916" y="410967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62141" y="2230255"/>
            <a:ext cx="7742766" cy="3103561"/>
          </a:xfrm>
        </p:spPr>
        <p:txBody>
          <a:bodyPr>
            <a:normAutofit lnSpcReduction="10000"/>
          </a:bodyPr>
          <a:lstStyle/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NE/Mid Atlantic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Southeast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Midwest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Southwest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West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International </a:t>
            </a:r>
            <a:r>
              <a:rPr lang="en-US" sz="2400" dirty="0">
                <a:latin typeface="+mj-lt"/>
              </a:rPr>
              <a:t>		</a:t>
            </a:r>
            <a:r>
              <a:rPr lang="en-US" dirty="0">
                <a:latin typeface="Amasis MT Pro Black" panose="02040A040500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3" y="259991"/>
            <a:ext cx="11214100" cy="59093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Annual Trend Dollars of RMR</a:t>
            </a:r>
            <a:r>
              <a:rPr lang="en-US" dirty="0">
                <a:solidFill>
                  <a:schemeClr val="bg1"/>
                </a:solidFill>
              </a:rPr>
              <a:t>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74900"/>
              </p:ext>
            </p:extLst>
          </p:nvPr>
        </p:nvGraphicFramePr>
        <p:xfrm>
          <a:off x="596347" y="1209716"/>
          <a:ext cx="10820953" cy="443856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{D113A9D2-9D6B-4929-AA2D-F23B5EE8CBE7}</a:tableStyleId>
              </a:tblPr>
              <a:tblGrid>
                <a:gridCol w="2213140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340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Region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123,111,156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125,700,362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140,510,754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224,956,229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248,337,308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256,458,003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129,069,346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165,835,105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148,340,730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110,997,455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109,359,971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128,454,758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153,938,732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142,491,815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174,004,194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42,050,549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52,017,838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53,052,081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784,123,467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843,742,400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900,820,520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596347" y="5822411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560</TotalTime>
  <Words>1262</Words>
  <Application>Microsoft Office PowerPoint</Application>
  <PresentationFormat>Widescreen</PresentationFormat>
  <Paragraphs>533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Amasis MT Pro</vt:lpstr>
      <vt:lpstr>Amasis MT Pro Black</vt:lpstr>
      <vt:lpstr>Arial</vt:lpstr>
      <vt:lpstr>Arial Unicode MS</vt:lpstr>
      <vt:lpstr>Calibri</vt:lpstr>
      <vt:lpstr>Century Gothic</vt:lpstr>
      <vt:lpstr>Segoe UI</vt:lpstr>
      <vt:lpstr>Trebuchet MS</vt:lpstr>
      <vt:lpstr>Wingdings</vt:lpstr>
      <vt:lpstr>Wingdings 3</vt:lpstr>
      <vt:lpstr>1_Office Theme</vt:lpstr>
      <vt:lpstr>Facet</vt:lpstr>
      <vt:lpstr>Attrition Measurement Update 2023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2023 </vt:lpstr>
      <vt:lpstr>Attrition Update through Year End 2023</vt:lpstr>
      <vt:lpstr>Net Attrition by Company Size 10 Year Profile</vt:lpstr>
      <vt:lpstr>Attrition Update through Year End 2023</vt:lpstr>
      <vt:lpstr>Net Attrition by Origination Source 10 Year Profile</vt:lpstr>
      <vt:lpstr>Attrition Update through Year End 2023</vt:lpstr>
      <vt:lpstr>PowerPoint Presentation</vt:lpstr>
      <vt:lpstr>Reason Code Analysis</vt:lpstr>
      <vt:lpstr>Top Reasons for Attrition </vt:lpstr>
      <vt:lpstr>Net Attrition by Reason Code - Top 5 Reasons </vt:lpstr>
      <vt:lpstr>Attrition Comparison 500+ Co Size 2010/21/22/23</vt:lpstr>
      <vt:lpstr>PERS  Attrition</vt:lpstr>
      <vt:lpstr>PERS Attrition Profile</vt:lpstr>
      <vt:lpstr>PERS Attrition Reasons Comparison</vt:lpstr>
      <vt:lpstr>Attrition Best Practices Gathering</vt:lpstr>
      <vt:lpstr> Attrition Analytics</vt:lpstr>
      <vt:lpstr>TRG Maintains Full Confidentiality of Participant’s Figures</vt:lpstr>
      <vt:lpstr>Questions &amp; Answers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Leigh McGuire</dc:creator>
  <cp:keywords/>
  <dc:description/>
  <cp:lastModifiedBy>John Brady</cp:lastModifiedBy>
  <cp:revision>30</cp:revision>
  <dcterms:created xsi:type="dcterms:W3CDTF">2024-08-27T18:02:03Z</dcterms:created>
  <dcterms:modified xsi:type="dcterms:W3CDTF">2024-10-04T15:20:55Z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