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7" r:id="rId1"/>
  </p:sldMasterIdLst>
  <p:notesMasterIdLst>
    <p:notesMasterId r:id="rId2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0" r:id="rId15"/>
    <p:sldId id="271" r:id="rId16"/>
    <p:sldId id="281" r:id="rId17"/>
    <p:sldId id="272" r:id="rId18"/>
    <p:sldId id="282" r:id="rId19"/>
    <p:sldId id="279" r:id="rId20"/>
    <p:sldId id="283" r:id="rId21"/>
    <p:sldId id="277" r:id="rId22"/>
    <p:sldId id="275" r:id="rId23"/>
    <p:sldId id="284" r:id="rId24"/>
    <p:sldId id="276" r:id="rId25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4660"/>
  </p:normalViewPr>
  <p:slideViewPr>
    <p:cSldViewPr>
      <p:cViewPr>
        <p:scale>
          <a:sx n="73" d="100"/>
          <a:sy n="73" d="100"/>
        </p:scale>
        <p:origin x="-1642" y="-2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'Company Size'!$C$2</c:f>
              <c:strCache>
                <c:ptCount val="1"/>
                <c:pt idx="0">
                  <c:v>51-100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'Company Size'!$A$5:$A$14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'Company Size'!$C$5:$C$14</c:f>
              <c:numCache>
                <c:formatCode>0.00%</c:formatCode>
                <c:ptCount val="10"/>
                <c:pt idx="0">
                  <c:v>7.3700000000000002E-2</c:v>
                </c:pt>
                <c:pt idx="1">
                  <c:v>9.2399999999999996E-2</c:v>
                </c:pt>
                <c:pt idx="2">
                  <c:v>7.0900000000000005E-2</c:v>
                </c:pt>
                <c:pt idx="3">
                  <c:v>8.7400000000000005E-2</c:v>
                </c:pt>
                <c:pt idx="4">
                  <c:v>8.7300000000000003E-2</c:v>
                </c:pt>
                <c:pt idx="5">
                  <c:v>6.5500000000000003E-2</c:v>
                </c:pt>
                <c:pt idx="6">
                  <c:v>6.6799999999999998E-2</c:v>
                </c:pt>
                <c:pt idx="7">
                  <c:v>5.9200000000000003E-2</c:v>
                </c:pt>
                <c:pt idx="8">
                  <c:v>3.73E-2</c:v>
                </c:pt>
                <c:pt idx="9">
                  <c:v>6.0600000000000001E-2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'Company Size'!$D$2</c:f>
              <c:strCache>
                <c:ptCount val="1"/>
                <c:pt idx="0">
                  <c:v>101-200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'Company Size'!$A$5:$A$14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'Company Size'!$D$5:$D$14</c:f>
              <c:numCache>
                <c:formatCode>0.00%</c:formatCode>
                <c:ptCount val="10"/>
                <c:pt idx="0">
                  <c:v>9.7799999999999998E-2</c:v>
                </c:pt>
                <c:pt idx="1">
                  <c:v>8.9399999999999993E-2</c:v>
                </c:pt>
                <c:pt idx="2">
                  <c:v>8.14E-2</c:v>
                </c:pt>
                <c:pt idx="3">
                  <c:v>7.5700000000000003E-2</c:v>
                </c:pt>
                <c:pt idx="4">
                  <c:v>8.7300000000000003E-2</c:v>
                </c:pt>
                <c:pt idx="5">
                  <c:v>0.06</c:v>
                </c:pt>
                <c:pt idx="6">
                  <c:v>7.0999999999999994E-2</c:v>
                </c:pt>
                <c:pt idx="7">
                  <c:v>7.5800000000000006E-2</c:v>
                </c:pt>
                <c:pt idx="8">
                  <c:v>0.08</c:v>
                </c:pt>
                <c:pt idx="9">
                  <c:v>8.0199999999999994E-2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'Company Size'!$E$2</c:f>
              <c:strCache>
                <c:ptCount val="1"/>
                <c:pt idx="0">
                  <c:v>201-500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'Company Size'!$A$5:$A$14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'Company Size'!$E$5:$E$14</c:f>
              <c:numCache>
                <c:formatCode>0.00%</c:formatCode>
                <c:ptCount val="10"/>
                <c:pt idx="0">
                  <c:v>7.6499999999999999E-2</c:v>
                </c:pt>
                <c:pt idx="1">
                  <c:v>8.3799999999999999E-2</c:v>
                </c:pt>
                <c:pt idx="2">
                  <c:v>8.0500000000000002E-2</c:v>
                </c:pt>
                <c:pt idx="3">
                  <c:v>8.4699999999999998E-2</c:v>
                </c:pt>
                <c:pt idx="4">
                  <c:v>9.0300000000000005E-2</c:v>
                </c:pt>
                <c:pt idx="5">
                  <c:v>8.0199999999999994E-2</c:v>
                </c:pt>
                <c:pt idx="6">
                  <c:v>7.8299999999999995E-2</c:v>
                </c:pt>
                <c:pt idx="7">
                  <c:v>6.6299999999999998E-2</c:v>
                </c:pt>
                <c:pt idx="8">
                  <c:v>7.7299999999999994E-2</c:v>
                </c:pt>
                <c:pt idx="9">
                  <c:v>7.9000000000000001E-2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'Company Size'!$F$2</c:f>
              <c:strCache>
                <c:ptCount val="1"/>
                <c:pt idx="0">
                  <c:v>500+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'Company Size'!$A$5:$A$14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'Company Size'!$F$5:$F$14</c:f>
              <c:numCache>
                <c:formatCode>0.00%</c:formatCode>
                <c:ptCount val="10"/>
                <c:pt idx="0">
                  <c:v>8.5699999999999998E-2</c:v>
                </c:pt>
                <c:pt idx="1">
                  <c:v>7.9200000000000007E-2</c:v>
                </c:pt>
                <c:pt idx="2">
                  <c:v>8.1799999999999998E-2</c:v>
                </c:pt>
                <c:pt idx="3">
                  <c:v>8.7099999999999997E-2</c:v>
                </c:pt>
                <c:pt idx="4">
                  <c:v>9.0899999999999995E-2</c:v>
                </c:pt>
                <c:pt idx="5">
                  <c:v>8.6800000000000002E-2</c:v>
                </c:pt>
                <c:pt idx="6">
                  <c:v>9.0200000000000002E-2</c:v>
                </c:pt>
                <c:pt idx="7">
                  <c:v>9.5000000000000001E-2</c:v>
                </c:pt>
                <c:pt idx="8">
                  <c:v>0.1057</c:v>
                </c:pt>
                <c:pt idx="9">
                  <c:v>0.1061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865600"/>
        <c:axId val="89937024"/>
      </c:lineChart>
      <c:catAx>
        <c:axId val="8986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9937024"/>
        <c:crosses val="autoZero"/>
        <c:auto val="1"/>
        <c:lblAlgn val="ctr"/>
        <c:lblOffset val="100"/>
        <c:noMultiLvlLbl val="0"/>
      </c:catAx>
      <c:valAx>
        <c:axId val="89937024"/>
        <c:scaling>
          <c:orientation val="minMax"/>
          <c:max val="0.12000000000000001"/>
          <c:min val="3.0000000000000006E-2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8986560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'Customer Origination'!$H$1</c:f>
              <c:strCache>
                <c:ptCount val="1"/>
                <c:pt idx="0">
                  <c:v>Dealer</c:v>
                </c:pt>
              </c:strCache>
            </c:strRef>
          </c:tx>
          <c:spPr>
            <a:ln w="41275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'Customer Origination'!$G$4:$G$13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Origination'!$H$4:$H$13</c:f>
              <c:numCache>
                <c:formatCode>0.00%</c:formatCode>
                <c:ptCount val="10"/>
                <c:pt idx="0">
                  <c:v>7.7700000000000005E-2</c:v>
                </c:pt>
                <c:pt idx="1">
                  <c:v>8.09E-2</c:v>
                </c:pt>
                <c:pt idx="2">
                  <c:v>9.0899999999999995E-2</c:v>
                </c:pt>
                <c:pt idx="3">
                  <c:v>0.10199999999999999</c:v>
                </c:pt>
                <c:pt idx="4">
                  <c:v>0.11070000000000001</c:v>
                </c:pt>
                <c:pt idx="5">
                  <c:v>0.10100000000000001</c:v>
                </c:pt>
                <c:pt idx="6">
                  <c:v>9.9099999999999994E-2</c:v>
                </c:pt>
                <c:pt idx="7">
                  <c:v>9.8500000000000004E-2</c:v>
                </c:pt>
                <c:pt idx="8">
                  <c:v>0.1096</c:v>
                </c:pt>
                <c:pt idx="9">
                  <c:v>0.1091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'Customer Origination'!$I$1</c:f>
              <c:strCache>
                <c:ptCount val="1"/>
                <c:pt idx="0">
                  <c:v>Traditional</c:v>
                </c:pt>
              </c:strCache>
            </c:strRef>
          </c:tx>
          <c:spPr>
            <a:ln w="41275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'Customer Origination'!$G$4:$G$13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Origination'!$I$4:$I$13</c:f>
              <c:numCache>
                <c:formatCode>0.00%</c:formatCode>
                <c:ptCount val="10"/>
                <c:pt idx="0">
                  <c:v>9.1499999999999998E-2</c:v>
                </c:pt>
                <c:pt idx="1">
                  <c:v>8.0699999999999994E-2</c:v>
                </c:pt>
                <c:pt idx="2">
                  <c:v>0.08</c:v>
                </c:pt>
                <c:pt idx="3">
                  <c:v>8.2500000000000004E-2</c:v>
                </c:pt>
                <c:pt idx="4">
                  <c:v>8.3099999999999993E-2</c:v>
                </c:pt>
                <c:pt idx="5">
                  <c:v>7.85E-2</c:v>
                </c:pt>
                <c:pt idx="6">
                  <c:v>8.5999999999999993E-2</c:v>
                </c:pt>
                <c:pt idx="7">
                  <c:v>9.4E-2</c:v>
                </c:pt>
                <c:pt idx="8">
                  <c:v>9.8599999999999993E-2</c:v>
                </c:pt>
                <c:pt idx="9">
                  <c:v>9.8599999999999993E-2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'Customer Origination'!$J$1</c:f>
              <c:strCache>
                <c:ptCount val="1"/>
                <c:pt idx="0">
                  <c:v>Mass Market</c:v>
                </c:pt>
              </c:strCache>
            </c:strRef>
          </c:tx>
          <c:spPr>
            <a:ln w="41275"/>
          </c:spPr>
          <c:marker>
            <c:symbol val="none"/>
          </c:marker>
          <c:cat>
            <c:numRef>
              <c:f>'Customer Origination'!$G$4:$G$13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Origination'!$J$4:$J$13</c:f>
              <c:numCache>
                <c:formatCode>0.00%</c:formatCode>
                <c:ptCount val="10"/>
                <c:pt idx="0">
                  <c:v>7.9899999999999999E-2</c:v>
                </c:pt>
                <c:pt idx="1">
                  <c:v>8.0299999999999996E-2</c:v>
                </c:pt>
                <c:pt idx="2">
                  <c:v>7.9200000000000007E-2</c:v>
                </c:pt>
                <c:pt idx="3">
                  <c:v>8.0100000000000005E-2</c:v>
                </c:pt>
                <c:pt idx="4">
                  <c:v>8.4000000000000005E-2</c:v>
                </c:pt>
                <c:pt idx="5">
                  <c:v>0.1033</c:v>
                </c:pt>
                <c:pt idx="6">
                  <c:v>9.1399999999999995E-2</c:v>
                </c:pt>
                <c:pt idx="7">
                  <c:v>8.6900000000000005E-2</c:v>
                </c:pt>
                <c:pt idx="8">
                  <c:v>0.1074</c:v>
                </c:pt>
                <c:pt idx="9">
                  <c:v>0.1094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067136"/>
        <c:axId val="91068672"/>
      </c:lineChart>
      <c:catAx>
        <c:axId val="9106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1068672"/>
        <c:crosses val="autoZero"/>
        <c:auto val="1"/>
        <c:lblAlgn val="ctr"/>
        <c:lblOffset val="100"/>
        <c:noMultiLvlLbl val="0"/>
      </c:catAx>
      <c:valAx>
        <c:axId val="91068672"/>
        <c:scaling>
          <c:orientation val="minMax"/>
          <c:min val="7.0000000000000007E-2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910671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="1" i="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Residential Net</a:t>
            </a:r>
            <a:r>
              <a:rPr lang="en-US" baseline="0"/>
              <a:t> Attrition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'Customer type'!$C$1</c:f>
              <c:strCache>
                <c:ptCount val="1"/>
                <c:pt idx="0">
                  <c:v>Gross (Residential)</c:v>
                </c:pt>
              </c:strCache>
            </c:strRef>
          </c:tx>
          <c:marker>
            <c:symbol val="none"/>
          </c:marker>
          <c:cat>
            <c:numRef>
              <c:f>'Customer type'!$A$4:$A$13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type'!$C$4:$C$13</c:f>
              <c:numCache>
                <c:formatCode>0.00%</c:formatCode>
                <c:ptCount val="10"/>
                <c:pt idx="0">
                  <c:v>0.1167</c:v>
                </c:pt>
                <c:pt idx="1">
                  <c:v>0.1154</c:v>
                </c:pt>
                <c:pt idx="2">
                  <c:v>0.109</c:v>
                </c:pt>
                <c:pt idx="3">
                  <c:v>0.1167</c:v>
                </c:pt>
                <c:pt idx="4">
                  <c:v>0.12039999999999999</c:v>
                </c:pt>
                <c:pt idx="5">
                  <c:v>0.1137</c:v>
                </c:pt>
                <c:pt idx="6">
                  <c:v>0.11260000000000001</c:v>
                </c:pt>
                <c:pt idx="7">
                  <c:v>0.1129</c:v>
                </c:pt>
                <c:pt idx="8">
                  <c:v>0.12429999999999999</c:v>
                </c:pt>
                <c:pt idx="9">
                  <c:v>0.1242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'Customer type'!$B$1</c:f>
              <c:strCache>
                <c:ptCount val="1"/>
                <c:pt idx="0">
                  <c:v>Net (Residential)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'Customer type'!$A$4:$A$13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type'!$B$4:$B$13</c:f>
              <c:numCache>
                <c:formatCode>0.00%</c:formatCode>
                <c:ptCount val="10"/>
                <c:pt idx="0">
                  <c:v>8.1000000000000003E-2</c:v>
                </c:pt>
                <c:pt idx="1">
                  <c:v>8.1900000000000001E-2</c:v>
                </c:pt>
                <c:pt idx="2">
                  <c:v>7.9299999999999995E-2</c:v>
                </c:pt>
                <c:pt idx="3">
                  <c:v>8.9099999999999999E-2</c:v>
                </c:pt>
                <c:pt idx="4">
                  <c:v>9.7199999999999995E-2</c:v>
                </c:pt>
                <c:pt idx="5">
                  <c:v>8.9200000000000002E-2</c:v>
                </c:pt>
                <c:pt idx="6">
                  <c:v>9.1700000000000004E-2</c:v>
                </c:pt>
                <c:pt idx="7">
                  <c:v>8.9899999999999994E-2</c:v>
                </c:pt>
                <c:pt idx="8">
                  <c:v>0.1051</c:v>
                </c:pt>
                <c:pt idx="9">
                  <c:v>0.106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497088"/>
        <c:axId val="99498624"/>
      </c:lineChart>
      <c:catAx>
        <c:axId val="9949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9498624"/>
        <c:crosses val="autoZero"/>
        <c:auto val="1"/>
        <c:lblAlgn val="ctr"/>
        <c:lblOffset val="100"/>
        <c:noMultiLvlLbl val="0"/>
      </c:catAx>
      <c:valAx>
        <c:axId val="99498624"/>
        <c:scaling>
          <c:orientation val="minMax"/>
          <c:max val="0.13"/>
          <c:min val="7.0000000000000007E-2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994970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 b="1" i="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Commercial Net</a:t>
            </a:r>
            <a:r>
              <a:rPr lang="en-US" baseline="0"/>
              <a:t> Attrition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8983923207618493E-2"/>
          <c:y val="0.18701124268679428"/>
          <c:w val="0.88235194222119528"/>
          <c:h val="0.5946130571387177"/>
        </c:manualLayout>
      </c:layout>
      <c:lineChart>
        <c:grouping val="standard"/>
        <c:varyColors val="0"/>
        <c:ser>
          <c:idx val="0"/>
          <c:order val="0"/>
          <c:tx>
            <c:strRef>
              <c:f>'Customer type'!$E$1</c:f>
              <c:strCache>
                <c:ptCount val="1"/>
                <c:pt idx="0">
                  <c:v>Gross (Commercial)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'Customer type'!$A$4:$A$13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type'!$E$4:$E$13</c:f>
              <c:numCache>
                <c:formatCode>0.00%</c:formatCode>
                <c:ptCount val="10"/>
                <c:pt idx="0">
                  <c:v>0.1166</c:v>
                </c:pt>
                <c:pt idx="1">
                  <c:v>0.1157</c:v>
                </c:pt>
                <c:pt idx="2">
                  <c:v>0.1076</c:v>
                </c:pt>
                <c:pt idx="3">
                  <c:v>0.1091</c:v>
                </c:pt>
                <c:pt idx="4">
                  <c:v>0.11269999999999999</c:v>
                </c:pt>
                <c:pt idx="5">
                  <c:v>0.1103</c:v>
                </c:pt>
                <c:pt idx="6">
                  <c:v>0.111</c:v>
                </c:pt>
                <c:pt idx="7">
                  <c:v>0.1178</c:v>
                </c:pt>
                <c:pt idx="8">
                  <c:v>0.1207</c:v>
                </c:pt>
                <c:pt idx="9">
                  <c:v>0.121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'Customer type'!$D$1</c:f>
              <c:strCache>
                <c:ptCount val="1"/>
                <c:pt idx="0">
                  <c:v>Net (Commercial)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'Customer type'!$A$4:$A$13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'Customer type'!$D$4:$D$13</c:f>
              <c:numCache>
                <c:formatCode>0.00%</c:formatCode>
                <c:ptCount val="10"/>
                <c:pt idx="0">
                  <c:v>9.0499999999999997E-2</c:v>
                </c:pt>
                <c:pt idx="1">
                  <c:v>7.9299999999999995E-2</c:v>
                </c:pt>
                <c:pt idx="2">
                  <c:v>8.3799999999999999E-2</c:v>
                </c:pt>
                <c:pt idx="3">
                  <c:v>8.2799999999999999E-2</c:v>
                </c:pt>
                <c:pt idx="4">
                  <c:v>8.43E-2</c:v>
                </c:pt>
                <c:pt idx="5">
                  <c:v>8.2299999999999998E-2</c:v>
                </c:pt>
                <c:pt idx="6">
                  <c:v>0.09</c:v>
                </c:pt>
                <c:pt idx="7">
                  <c:v>9.69E-2</c:v>
                </c:pt>
                <c:pt idx="8">
                  <c:v>0.1022</c:v>
                </c:pt>
                <c:pt idx="9">
                  <c:v>0.10249999999999999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623488"/>
        <c:axId val="104641664"/>
      </c:lineChart>
      <c:catAx>
        <c:axId val="1046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4641664"/>
        <c:crosses val="autoZero"/>
        <c:auto val="1"/>
        <c:lblAlgn val="ctr"/>
        <c:lblOffset val="100"/>
        <c:noMultiLvlLbl val="0"/>
      </c:catAx>
      <c:valAx>
        <c:axId val="104641664"/>
        <c:scaling>
          <c:orientation val="minMax"/>
          <c:max val="0.13"/>
          <c:min val="7.0000000000000007E-2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04623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305974253218349"/>
          <c:y val="0.89236361079865012"/>
          <c:w val="0.38022959630046244"/>
          <c:h val="0.10763638920134982"/>
        </c:manualLayout>
      </c:layout>
      <c:overlay val="0"/>
      <c:txPr>
        <a:bodyPr/>
        <a:lstStyle/>
        <a:p>
          <a:pPr>
            <a:defRPr sz="1100" b="1" i="0" baseline="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400" b="1" i="0" u="none" strike="noStrike" baseline="0">
                <a:effectLst/>
              </a:rPr>
              <a:t>Impact on Net  Attrition Measurement with TWO Largest Company Results (TLC)</a:t>
            </a:r>
            <a:endParaRPr lang="en-US" sz="140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TLC!$B$1</c:f>
              <c:strCache>
                <c:ptCount val="1"/>
                <c:pt idx="0">
                  <c:v>Including TLC (Net)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TLC!$A$2:$A$7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TLC!$B$2:$B$7</c:f>
              <c:numCache>
                <c:formatCode>0.00%</c:formatCode>
                <c:ptCount val="6"/>
                <c:pt idx="0">
                  <c:v>0.1229</c:v>
                </c:pt>
                <c:pt idx="1">
                  <c:v>0.1142</c:v>
                </c:pt>
                <c:pt idx="2">
                  <c:v>0.1173</c:v>
                </c:pt>
                <c:pt idx="3">
                  <c:v>0.1166</c:v>
                </c:pt>
                <c:pt idx="4">
                  <c:v>0.12529999999999999</c:v>
                </c:pt>
                <c:pt idx="5">
                  <c:v>0.1208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TLC!$C$1</c:f>
              <c:strCache>
                <c:ptCount val="1"/>
                <c:pt idx="0">
                  <c:v>Excluding TLC (Net)</c:v>
                </c:pt>
              </c:strCache>
            </c:strRef>
          </c:tx>
          <c:marker>
            <c:symbol val="none"/>
          </c:marker>
          <c:cat>
            <c:numRef>
              <c:f>TLC!$A$2:$A$7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TLC!$C$2:$C$7</c:f>
              <c:numCache>
                <c:formatCode>0.00%</c:formatCode>
                <c:ptCount val="6"/>
                <c:pt idx="0">
                  <c:v>9.0899999999999995E-2</c:v>
                </c:pt>
                <c:pt idx="1">
                  <c:v>8.6800000000000002E-2</c:v>
                </c:pt>
                <c:pt idx="2">
                  <c:v>9.0200000000000002E-2</c:v>
                </c:pt>
                <c:pt idx="3">
                  <c:v>9.5000000000000001E-2</c:v>
                </c:pt>
                <c:pt idx="4">
                  <c:v>0.1057</c:v>
                </c:pt>
                <c:pt idx="5">
                  <c:v>0.1061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090304"/>
        <c:axId val="107091840"/>
      </c:lineChart>
      <c:catAx>
        <c:axId val="10709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7091840"/>
        <c:crosses val="autoZero"/>
        <c:auto val="1"/>
        <c:lblAlgn val="ctr"/>
        <c:lblOffset val="100"/>
        <c:noMultiLvlLbl val="0"/>
      </c:catAx>
      <c:valAx>
        <c:axId val="107091840"/>
        <c:scaling>
          <c:orientation val="minMax"/>
          <c:max val="0.13"/>
          <c:min val="7.0000000000000007E-2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070903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39573552229542"/>
          <c:y val="3.5705068638995377E-2"/>
          <c:w val="0.79987724171943708"/>
          <c:h val="0.66339567675344602"/>
        </c:manualLayout>
      </c:layout>
      <c:bar3DChart>
        <c:barDir val="col"/>
        <c:grouping val="clustered"/>
        <c:varyColors val="0"/>
        <c:ser>
          <c:idx val="1"/>
          <c:order val="0"/>
          <c:tx>
            <c:v>2012</c:v>
          </c:tx>
          <c:spPr>
            <a:solidFill>
              <a:srgbClr val="006600"/>
            </a:solidFill>
          </c:spPr>
          <c:invertIfNegative val="0"/>
          <c:val>
            <c:numRef>
              <c:f>Sheet1!$F$5:$F$12</c:f>
              <c:numCache>
                <c:formatCode>0.0%</c:formatCode>
                <c:ptCount val="8"/>
                <c:pt idx="0">
                  <c:v>0.18568782935914316</c:v>
                </c:pt>
                <c:pt idx="1">
                  <c:v>0.37030250975720003</c:v>
                </c:pt>
                <c:pt idx="2">
                  <c:v>2.7559838544484502E-2</c:v>
                </c:pt>
                <c:pt idx="3">
                  <c:v>0.11424861665716218</c:v>
                </c:pt>
                <c:pt idx="4">
                  <c:v>0.11641038453868688</c:v>
                </c:pt>
                <c:pt idx="5">
                  <c:v>5.1983089851007337E-2</c:v>
                </c:pt>
                <c:pt idx="6">
                  <c:v>6.2788326665357025E-2</c:v>
                </c:pt>
                <c:pt idx="7">
                  <c:v>4.53E-2</c:v>
                </c:pt>
              </c:numCache>
            </c:numRef>
          </c:val>
        </c:ser>
        <c:ser>
          <c:idx val="0"/>
          <c:order val="1"/>
          <c:tx>
            <c:v>2013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Sheet1!$G$5:$G$12</c:f>
              <c:numCache>
                <c:formatCode>0.0%</c:formatCode>
                <c:ptCount val="8"/>
                <c:pt idx="0">
                  <c:v>0.161</c:v>
                </c:pt>
                <c:pt idx="1">
                  <c:v>0.35599999999999998</c:v>
                </c:pt>
                <c:pt idx="2">
                  <c:v>3.3000000000000002E-2</c:v>
                </c:pt>
                <c:pt idx="3">
                  <c:v>0.14299999999999999</c:v>
                </c:pt>
                <c:pt idx="4">
                  <c:v>0.104</c:v>
                </c:pt>
                <c:pt idx="5">
                  <c:v>3.1E-2</c:v>
                </c:pt>
                <c:pt idx="6">
                  <c:v>9.2999999999999999E-2</c:v>
                </c:pt>
                <c:pt idx="7">
                  <c:v>6.6000000000000003E-2</c:v>
                </c:pt>
              </c:numCache>
            </c:numRef>
          </c:val>
        </c:ser>
        <c:ser>
          <c:idx val="2"/>
          <c:order val="2"/>
          <c:tx>
            <c:v>2014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Sheet1!$H$5:$H$12</c:f>
              <c:numCache>
                <c:formatCode>0.0%</c:formatCode>
                <c:ptCount val="8"/>
                <c:pt idx="0">
                  <c:v>0.15140000000000001</c:v>
                </c:pt>
                <c:pt idx="1">
                  <c:v>0.3523</c:v>
                </c:pt>
                <c:pt idx="2">
                  <c:v>3.49E-2</c:v>
                </c:pt>
                <c:pt idx="3">
                  <c:v>0.16270000000000001</c:v>
                </c:pt>
                <c:pt idx="4">
                  <c:v>0.10639999999999999</c:v>
                </c:pt>
                <c:pt idx="5">
                  <c:v>3.7400000000000003E-2</c:v>
                </c:pt>
                <c:pt idx="6">
                  <c:v>7.8600000000000003E-2</c:v>
                </c:pt>
                <c:pt idx="7">
                  <c:v>6.9400000000000003E-2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07320064"/>
        <c:axId val="107321600"/>
        <c:axId val="0"/>
      </c:bar3DChart>
      <c:catAx>
        <c:axId val="107320064"/>
        <c:scaling>
          <c:orientation val="minMax"/>
        </c:scaling>
        <c:delete val="0"/>
        <c:axPos val="b"/>
        <c:majorTickMark val="out"/>
        <c:minorTickMark val="none"/>
        <c:tickLblPos val="nextTo"/>
        <c:crossAx val="107321600"/>
        <c:crosses val="autoZero"/>
        <c:auto val="1"/>
        <c:lblAlgn val="ctr"/>
        <c:lblOffset val="100"/>
        <c:noMultiLvlLbl val="0"/>
      </c:catAx>
      <c:valAx>
        <c:axId val="107321600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07320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967981401643428"/>
          <c:y val="0.44240180679756175"/>
          <c:w val="7.0818096945549733E-2"/>
          <c:h val="0.1727942034001602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Reasons!$B$1</c:f>
              <c:strCache>
                <c:ptCount val="1"/>
                <c:pt idx="0">
                  <c:v>Moved</c:v>
                </c:pt>
              </c:strCache>
            </c:strRef>
          </c:tx>
          <c:marker>
            <c:symbol val="none"/>
          </c:marker>
          <c:cat>
            <c:numRef>
              <c:f>Reasons!$A$2:$A$11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Reasons!$B$2:$B$11</c:f>
              <c:numCache>
                <c:formatCode>0.00%</c:formatCode>
                <c:ptCount val="10"/>
                <c:pt idx="0">
                  <c:v>0.50600000000000001</c:v>
                </c:pt>
                <c:pt idx="1">
                  <c:v>0.46</c:v>
                </c:pt>
                <c:pt idx="2">
                  <c:v>0.39100000000000001</c:v>
                </c:pt>
                <c:pt idx="3">
                  <c:v>0.29899999999999999</c:v>
                </c:pt>
                <c:pt idx="4">
                  <c:v>0.38700000000000001</c:v>
                </c:pt>
                <c:pt idx="5">
                  <c:v>0.313</c:v>
                </c:pt>
                <c:pt idx="6">
                  <c:v>0.33900000000000002</c:v>
                </c:pt>
                <c:pt idx="7">
                  <c:v>0.37</c:v>
                </c:pt>
                <c:pt idx="8">
                  <c:v>0.35599999999999998</c:v>
                </c:pt>
                <c:pt idx="9">
                  <c:v>0.35199999999999998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Reasons!$C$1</c:f>
              <c:strCache>
                <c:ptCount val="1"/>
                <c:pt idx="0">
                  <c:v>Collections</c:v>
                </c:pt>
              </c:strCache>
            </c:strRef>
          </c:tx>
          <c:marker>
            <c:symbol val="none"/>
          </c:marker>
          <c:cat>
            <c:numRef>
              <c:f>Reasons!$A$2:$A$11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Reasons!$C$2:$C$11</c:f>
              <c:numCache>
                <c:formatCode>0.00%</c:formatCode>
                <c:ptCount val="10"/>
                <c:pt idx="0">
                  <c:v>0.186</c:v>
                </c:pt>
                <c:pt idx="1">
                  <c:v>0.13300000000000001</c:v>
                </c:pt>
                <c:pt idx="2">
                  <c:v>0.13100000000000001</c:v>
                </c:pt>
                <c:pt idx="3">
                  <c:v>0.14699999999999999</c:v>
                </c:pt>
                <c:pt idx="4">
                  <c:v>0.20899999999999999</c:v>
                </c:pt>
                <c:pt idx="5">
                  <c:v>0.216</c:v>
                </c:pt>
                <c:pt idx="6">
                  <c:v>0.191</c:v>
                </c:pt>
                <c:pt idx="7">
                  <c:v>0.186</c:v>
                </c:pt>
                <c:pt idx="8">
                  <c:v>0.161</c:v>
                </c:pt>
                <c:pt idx="9">
                  <c:v>0.151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Reasons!$D$1</c:f>
              <c:strCache>
                <c:ptCount val="1"/>
                <c:pt idx="0">
                  <c:v>Lost to Competiton </c:v>
                </c:pt>
              </c:strCache>
            </c:strRef>
          </c:tx>
          <c:marker>
            <c:symbol val="none"/>
          </c:marker>
          <c:cat>
            <c:numRef>
              <c:f>Reasons!$A$2:$A$11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Reasons!$D$2:$D$11</c:f>
              <c:numCache>
                <c:formatCode>0.00%</c:formatCode>
                <c:ptCount val="10"/>
                <c:pt idx="0">
                  <c:v>5.6000000000000001E-2</c:v>
                </c:pt>
                <c:pt idx="1">
                  <c:v>0.11600000000000001</c:v>
                </c:pt>
                <c:pt idx="2">
                  <c:v>0.123</c:v>
                </c:pt>
                <c:pt idx="3">
                  <c:v>0.16600000000000001</c:v>
                </c:pt>
                <c:pt idx="4">
                  <c:v>9.0999999999999998E-2</c:v>
                </c:pt>
                <c:pt idx="5">
                  <c:v>7.9000000000000001E-2</c:v>
                </c:pt>
                <c:pt idx="6">
                  <c:v>0.13500000000000001</c:v>
                </c:pt>
                <c:pt idx="7">
                  <c:v>0.114</c:v>
                </c:pt>
                <c:pt idx="8">
                  <c:v>0.14299999999999999</c:v>
                </c:pt>
                <c:pt idx="9">
                  <c:v>0.16300000000000001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Reasons!$E$1</c:f>
              <c:strCache>
                <c:ptCount val="1"/>
                <c:pt idx="0">
                  <c:v>No Longer Using System</c:v>
                </c:pt>
              </c:strCache>
            </c:strRef>
          </c:tx>
          <c:marker>
            <c:symbol val="none"/>
          </c:marker>
          <c:cat>
            <c:numRef>
              <c:f>Reasons!$A$2:$A$11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Reasons!$E$2:$E$11</c:f>
              <c:numCache>
                <c:formatCode>0.00%</c:formatCode>
                <c:ptCount val="10"/>
                <c:pt idx="0">
                  <c:v>0.11</c:v>
                </c:pt>
                <c:pt idx="1">
                  <c:v>0.113</c:v>
                </c:pt>
                <c:pt idx="2">
                  <c:v>0.108</c:v>
                </c:pt>
                <c:pt idx="3">
                  <c:v>0.111</c:v>
                </c:pt>
                <c:pt idx="4">
                  <c:v>0.14099999999999999</c:v>
                </c:pt>
                <c:pt idx="5">
                  <c:v>9.4E-2</c:v>
                </c:pt>
                <c:pt idx="6">
                  <c:v>7.5999999999999998E-2</c:v>
                </c:pt>
                <c:pt idx="7">
                  <c:v>0.11600000000000001</c:v>
                </c:pt>
                <c:pt idx="8">
                  <c:v>0.104</c:v>
                </c:pt>
                <c:pt idx="9">
                  <c:v>0.107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Reasons!$F$1</c:f>
              <c:strCache>
                <c:ptCount val="1"/>
                <c:pt idx="0">
                  <c:v>Financial Difficulties</c:v>
                </c:pt>
              </c:strCache>
            </c:strRef>
          </c:tx>
          <c:spPr>
            <a:ln>
              <a:solidFill>
                <a:srgbClr val="333333">
                  <a:shade val="95000"/>
                  <a:satMod val="105000"/>
                </a:srgbClr>
              </a:solidFill>
            </a:ln>
          </c:spPr>
          <c:marker>
            <c:symbol val="none"/>
          </c:marker>
          <c:cat>
            <c:numRef>
              <c:f>Reasons!$A$2:$A$11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Reasons!$F$2:$F$11</c:f>
              <c:numCache>
                <c:formatCode>0.00%</c:formatCode>
                <c:ptCount val="10"/>
                <c:pt idx="0">
                  <c:v>2.7E-2</c:v>
                </c:pt>
                <c:pt idx="1">
                  <c:v>6.3E-2</c:v>
                </c:pt>
                <c:pt idx="2">
                  <c:v>7.0000000000000007E-2</c:v>
                </c:pt>
                <c:pt idx="3">
                  <c:v>4.9000000000000002E-2</c:v>
                </c:pt>
                <c:pt idx="4">
                  <c:v>5.8000000000000003E-2</c:v>
                </c:pt>
                <c:pt idx="5">
                  <c:v>9.2999999999999999E-2</c:v>
                </c:pt>
                <c:pt idx="6">
                  <c:v>6.2E-2</c:v>
                </c:pt>
                <c:pt idx="7">
                  <c:v>6.3E-2</c:v>
                </c:pt>
                <c:pt idx="8">
                  <c:v>9.2999999999999999E-2</c:v>
                </c:pt>
                <c:pt idx="9">
                  <c:v>7.9000000000000001E-2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903424"/>
        <c:axId val="130929792"/>
      </c:lineChart>
      <c:catAx>
        <c:axId val="13090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0929792"/>
        <c:crosses val="autoZero"/>
        <c:auto val="1"/>
        <c:lblAlgn val="ctr"/>
        <c:lblOffset val="100"/>
        <c:noMultiLvlLbl val="0"/>
      </c:catAx>
      <c:valAx>
        <c:axId val="13092979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309034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7362931C-4AC1-4A7D-A642-576D02808FF2}" type="datetimeFigureOut">
              <a:rPr lang="en-US" smtClean="0"/>
              <a:t>9/21/2015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909EEAB3-0EDE-4FDA-A389-85C09F67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0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86EF71-7F67-4DC8-A62E-26F167DFF40A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69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D199D5-3216-49D9-8E80-64D31462AAA9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120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82D7F4-C873-4BC1-8927-BEE5EE794E3F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924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4CDFD-77A8-4893-8A0A-585D2220F906}" type="slidenum">
              <a:rPr lang="en-US">
                <a:solidFill>
                  <a:srgbClr val="006600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F282A-9F97-4157-99EB-5C7CE5FA66AF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>
                <a:defRPr/>
              </a:pPr>
              <a:t>9/21/2015</a:t>
            </a:fld>
            <a:endParaRPr lang="en-US" dirty="0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76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76888F-F1B6-4B70-AC88-A6D1A022D094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87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04FDA8-51E8-4631-B038-D0FB9E53579A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55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1782B6-C5B7-4232-8189-F73BD089BF35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87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F59566-117A-4EE8-9AAB-8CD8094B0FD7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105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57F3BE-FF00-4D98-B967-2A41FDFD0291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30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D7F3BE-1417-4F2A-B31A-957871CA7940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48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BB063-891E-4040-A5B9-21E322578DF3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40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34114F-9A3F-42E8-8C84-3E68A10F751D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7016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AE27A2B-4B72-4C5D-AED9-5816D0FCFC47}" type="datetime1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9/21/2015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EA4C084-A6E3-4C39-8B8F-2F3083E93CC1}" type="slidenum">
              <a:rPr lang="en-US" smtClean="0">
                <a:solidFill>
                  <a:srgbClr val="006600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006600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4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8" r:id="rId1"/>
    <p:sldLayoutId id="2147484339" r:id="rId2"/>
    <p:sldLayoutId id="2147484340" r:id="rId3"/>
    <p:sldLayoutId id="2147484341" r:id="rId4"/>
    <p:sldLayoutId id="2147484342" r:id="rId5"/>
    <p:sldLayoutId id="2147484343" r:id="rId6"/>
    <p:sldLayoutId id="2147484344" r:id="rId7"/>
    <p:sldLayoutId id="2147484345" r:id="rId8"/>
    <p:sldLayoutId id="2147484346" r:id="rId9"/>
    <p:sldLayoutId id="2147484347" r:id="rId10"/>
    <p:sldLayoutId id="2147484348" r:id="rId11"/>
    <p:sldLayoutId id="2147484349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gassociate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gassociates.com/" TargetMode="External"/><Relationship Id="rId2" Type="http://schemas.openxmlformats.org/officeDocument/2006/relationships/hyperlink" Target="http://www.csaaintl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3140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000000"/>
                </a:solidFill>
                <a:effectLst/>
              </a:rPr>
              <a:t>Attrition Measurement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Update 2014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Continuing to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Develop Meaningful</a:t>
            </a:r>
            <a:br>
              <a:rPr lang="en-US" sz="32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Trends</a:t>
            </a:r>
            <a:r>
              <a:rPr lang="en-US" sz="3200" dirty="0">
                <a:solidFill>
                  <a:srgbClr val="000000"/>
                </a:solidFill>
              </a:rPr>
              <a:t/>
            </a:r>
            <a:br>
              <a:rPr lang="en-US" sz="3200" dirty="0">
                <a:solidFill>
                  <a:srgbClr val="000000"/>
                </a:solidFill>
              </a:rPr>
            </a:br>
            <a:r>
              <a:rPr lang="en-US" sz="3200" dirty="0" smtClean="0">
                <a:solidFill>
                  <a:srgbClr val="000000"/>
                </a:solidFill>
              </a:rPr>
              <a:t/>
            </a:r>
            <a:br>
              <a:rPr lang="en-US" sz="3200" dirty="0" smtClean="0">
                <a:solidFill>
                  <a:srgbClr val="000000"/>
                </a:solidFill>
              </a:rPr>
            </a:br>
            <a:endParaRPr lang="en-US" sz="3200" i="1" dirty="0" smtClean="0">
              <a:solidFill>
                <a:srgbClr val="000000"/>
              </a:solidFill>
              <a:effectLst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4648200"/>
            <a:ext cx="5138738" cy="147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	       Prepared By: 			 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TRG Associates, Inc.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solidFill>
                  <a:srgbClr val="000000"/>
                </a:solidFill>
                <a:effectLst/>
              </a:rPr>
              <a:t>860-395-0548</a:t>
            </a:r>
          </a:p>
          <a:p>
            <a:pPr eaLnBrk="1" hangingPunct="1">
              <a:lnSpc>
                <a:spcPct val="80000"/>
              </a:lnSpc>
            </a:pPr>
            <a:r>
              <a:rPr lang="en-US" i="1" dirty="0" smtClean="0">
                <a:solidFill>
                  <a:srgbClr val="000000"/>
                </a:solidFill>
                <a:hlinkClick r:id="rId3"/>
              </a:rPr>
              <a:t>www.trgassociates.com</a:t>
            </a:r>
            <a:endParaRPr lang="en-US" i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i="1" dirty="0" smtClean="0">
              <a:solidFill>
                <a:srgbClr val="000000"/>
              </a:solidFill>
              <a:effectLst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effectLst/>
            </a:endParaRPr>
          </a:p>
        </p:txBody>
      </p:sp>
      <p:pic>
        <p:nvPicPr>
          <p:cNvPr id="6" name="Picture 2" descr="C:\Users\Ascully\Documents\Wendy\TRG\Logo\UpdatedRoug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1066800" cy="63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31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2360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771227"/>
              </p:ext>
            </p:extLst>
          </p:nvPr>
        </p:nvGraphicFramePr>
        <p:xfrm>
          <a:off x="609600" y="1981200"/>
          <a:ext cx="7974920" cy="2821940"/>
        </p:xfrm>
        <a:graphic>
          <a:graphicData uri="http://schemas.openxmlformats.org/drawingml/2006/table">
            <a:tbl>
              <a:tblPr/>
              <a:tblGrid>
                <a:gridCol w="2011680"/>
                <a:gridCol w="371410"/>
                <a:gridCol w="1602072"/>
                <a:gridCol w="371410"/>
                <a:gridCol w="1659404"/>
                <a:gridCol w="371410"/>
                <a:gridCol w="1587534"/>
              </a:tblGrid>
              <a:tr h="3651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Customer Source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Dealer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59,241,988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66,836,266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70,467,388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Traditional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131,256,462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134,049,625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137,992,667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Mass Market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73,465,362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88,476,054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98,772,181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307,232,235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1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</a:t>
            </a:r>
          </a:p>
        </p:txBody>
      </p:sp>
      <p:graphicFrame>
        <p:nvGraphicFramePr>
          <p:cNvPr id="13375" name="Group 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608638"/>
              </p:ext>
            </p:extLst>
          </p:nvPr>
        </p:nvGraphicFramePr>
        <p:xfrm>
          <a:off x="609600" y="2209800"/>
          <a:ext cx="8058718" cy="2829879"/>
        </p:xfrm>
        <a:graphic>
          <a:graphicData uri="http://schemas.openxmlformats.org/drawingml/2006/table">
            <a:tbl>
              <a:tblPr/>
              <a:tblGrid>
                <a:gridCol w="1920240"/>
                <a:gridCol w="403412"/>
                <a:gridCol w="1719678"/>
                <a:gridCol w="345781"/>
                <a:gridCol w="1599240"/>
                <a:gridCol w="345782"/>
                <a:gridCol w="1724585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Customer Type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148,016,396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164,326,198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176,598,078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115,947,415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125,035,748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130,634,158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307,232,235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2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2014</a:t>
            </a:r>
          </a:p>
        </p:txBody>
      </p:sp>
      <p:graphicFrame>
        <p:nvGraphicFramePr>
          <p:cNvPr id="19534" name="Group 7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814452"/>
              </p:ext>
            </p:extLst>
          </p:nvPr>
        </p:nvGraphicFramePr>
        <p:xfrm>
          <a:off x="533400" y="1371600"/>
          <a:ext cx="8064188" cy="4533902"/>
        </p:xfrm>
        <a:graphic>
          <a:graphicData uri="http://schemas.openxmlformats.org/drawingml/2006/table">
            <a:tbl>
              <a:tblPr/>
              <a:tblGrid>
                <a:gridCol w="1645920"/>
                <a:gridCol w="1014156"/>
                <a:gridCol w="1081766"/>
                <a:gridCol w="1080193"/>
                <a:gridCol w="1080194"/>
                <a:gridCol w="1081766"/>
                <a:gridCol w="1080193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Region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Northeast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8.42%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11.09%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9.10%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11.12%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Southeast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12.44%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10.52%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12.49%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10.64%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Midwest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12.26%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10.64%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12.44%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10.86%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Southwest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12.13%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10.09%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13.50%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11.89%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13.51%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11.99%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West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9.06%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12.26%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10.14%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12.26%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10.12%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International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12.22%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12.61%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10.55%</a:t>
                      </a:r>
                      <a:endParaRPr lang="en-US" sz="1900" b="1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10.42%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1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2014</a:t>
            </a:r>
          </a:p>
        </p:txBody>
      </p:sp>
      <p:graphicFrame>
        <p:nvGraphicFramePr>
          <p:cNvPr id="22742" name="Group 2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844313"/>
              </p:ext>
            </p:extLst>
          </p:nvPr>
        </p:nvGraphicFramePr>
        <p:xfrm>
          <a:off x="457200" y="1828800"/>
          <a:ext cx="7955280" cy="3660549"/>
        </p:xfrm>
        <a:graphic>
          <a:graphicData uri="http://schemas.openxmlformats.org/drawingml/2006/table">
            <a:tbl>
              <a:tblPr/>
              <a:tblGrid>
                <a:gridCol w="1371600"/>
                <a:gridCol w="1097280"/>
                <a:gridCol w="1097280"/>
                <a:gridCol w="1097280"/>
                <a:gridCol w="1097280"/>
                <a:gridCol w="1097280"/>
                <a:gridCol w="109728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2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Co. 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3-50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3.54%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6.82%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5.53%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6.09%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51-100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8.41%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5.92%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5.96%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3.73%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7.97%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6.06%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101-200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7.58%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9.65%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8.00%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9.46%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201-500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8.77%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6.63%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9.27%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7.73%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7.90%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500+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12.48%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10.57%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12.46%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10.61%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0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Net Attrition by Company Size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sz="2800" dirty="0" smtClean="0">
                <a:solidFill>
                  <a:srgbClr val="000000"/>
                </a:solidFill>
              </a:rPr>
              <a:t>10 Year Profile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797213"/>
              </p:ext>
            </p:extLst>
          </p:nvPr>
        </p:nvGraphicFramePr>
        <p:xfrm>
          <a:off x="457200" y="1600200"/>
          <a:ext cx="8183563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245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2014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6458" name="Group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044273"/>
              </p:ext>
            </p:extLst>
          </p:nvPr>
        </p:nvGraphicFramePr>
        <p:xfrm>
          <a:off x="533400" y="1600200"/>
          <a:ext cx="8046720" cy="3185749"/>
        </p:xfrm>
        <a:graphic>
          <a:graphicData uri="http://schemas.openxmlformats.org/drawingml/2006/table">
            <a:tbl>
              <a:tblPr/>
              <a:tblGrid>
                <a:gridCol w="1654628"/>
                <a:gridCol w="1134292"/>
                <a:gridCol w="1051560"/>
                <a:gridCol w="1051560"/>
                <a:gridCol w="1051560"/>
                <a:gridCol w="1051560"/>
                <a:gridCol w="1051560"/>
              </a:tblGrid>
              <a:tr h="4120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Source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Dealer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12.08%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12.64%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10.96%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12.59%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10.91%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Traditional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11.56%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11.84%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9.86%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11.86%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9.86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Mass Market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10.92%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12.67%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10.74%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12.66%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10.94%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4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Net Attrition by Origination </a:t>
            </a:r>
            <a:r>
              <a:rPr lang="en-US" dirty="0">
                <a:solidFill>
                  <a:srgbClr val="000000"/>
                </a:solidFill>
              </a:rPr>
              <a:t>Source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10 Year Profile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260653"/>
              </p:ext>
            </p:extLst>
          </p:nvPr>
        </p:nvGraphicFramePr>
        <p:xfrm>
          <a:off x="381000" y="1752600"/>
          <a:ext cx="8183563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11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effectLst/>
              </a:rPr>
              <a:t>Attrition Update</a:t>
            </a:r>
            <a:br>
              <a:rPr lang="en-US" sz="4000" b="1" dirty="0" smtClean="0">
                <a:solidFill>
                  <a:srgbClr val="000000"/>
                </a:solidFill>
                <a:effectLst/>
              </a:rPr>
            </a:br>
            <a:r>
              <a:rPr lang="en-US" sz="4000" b="1" dirty="0" smtClean="0">
                <a:solidFill>
                  <a:srgbClr val="000000"/>
                </a:solidFill>
                <a:effectLst/>
              </a:rPr>
              <a:t>through Year End 2014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7482" name="Group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918686"/>
              </p:ext>
            </p:extLst>
          </p:nvPr>
        </p:nvGraphicFramePr>
        <p:xfrm>
          <a:off x="685800" y="1905000"/>
          <a:ext cx="7924801" cy="3151298"/>
        </p:xfrm>
        <a:graphic>
          <a:graphicData uri="http://schemas.openxmlformats.org/drawingml/2006/table">
            <a:tbl>
              <a:tblPr/>
              <a:tblGrid>
                <a:gridCol w="1857433"/>
                <a:gridCol w="1061390"/>
                <a:gridCol w="972941"/>
                <a:gridCol w="1061390"/>
                <a:gridCol w="972941"/>
                <a:gridCol w="1025765"/>
                <a:gridCol w="972941"/>
              </a:tblGrid>
              <a:tr h="320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9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3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Customer Type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Gross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11.29%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8.99%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12.43%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10.51%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10.60%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11.78%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9.69%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12.07%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10.22%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12.10%</a:t>
                      </a:r>
                      <a:endParaRPr lang="en-US" sz="2000" b="0" i="0" u="none" strike="noStrike" dirty="0">
                        <a:solidFill>
                          <a:schemeClr val="tx2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10.25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2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Residential vs. </a:t>
            </a:r>
            <a:r>
              <a:rPr lang="en-US" dirty="0">
                <a:solidFill>
                  <a:srgbClr val="000000"/>
                </a:solidFill>
              </a:rPr>
              <a:t>Commercial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10 Year Profile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515088"/>
              </p:ext>
            </p:extLst>
          </p:nvPr>
        </p:nvGraphicFramePr>
        <p:xfrm>
          <a:off x="533401" y="1676401"/>
          <a:ext cx="80772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478347"/>
              </p:ext>
            </p:extLst>
          </p:nvPr>
        </p:nvGraphicFramePr>
        <p:xfrm>
          <a:off x="381000" y="3657600"/>
          <a:ext cx="83058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202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3000" dirty="0" smtClean="0">
                <a:solidFill>
                  <a:srgbClr val="000000"/>
                </a:solidFill>
                <a:effectLst/>
              </a:rPr>
              <a:t>Impact on Attrition Measurement with TWO Largest Company Results (TLC)</a:t>
            </a:r>
          </a:p>
        </p:txBody>
      </p:sp>
      <p:graphicFrame>
        <p:nvGraphicFramePr>
          <p:cNvPr id="18459" name="Group 2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92232635"/>
              </p:ext>
            </p:extLst>
          </p:nvPr>
        </p:nvGraphicFramePr>
        <p:xfrm>
          <a:off x="377370" y="1684338"/>
          <a:ext cx="8374744" cy="3374345"/>
        </p:xfrm>
        <a:graphic>
          <a:graphicData uri="http://schemas.openxmlformats.org/drawingml/2006/table">
            <a:tbl>
              <a:tblPr/>
              <a:tblGrid>
                <a:gridCol w="2888344"/>
                <a:gridCol w="1371600"/>
                <a:gridCol w="1371600"/>
                <a:gridCol w="1371600"/>
                <a:gridCol w="1371600"/>
              </a:tblGrid>
              <a:tr h="6089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Excluding TLC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Including TLC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501+ RMR Companies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$271.3M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$290.1M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$587.2M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$615.3M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Net Attrition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Company 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10.57%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10.61%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12.53%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12.08%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Residential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10.51%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10.60%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12.82%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12.53%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Commercial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10.22%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10.25%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11.68%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10.79%</a:t>
                      </a:r>
                      <a:endParaRPr lang="en-US" sz="2000" dirty="0">
                        <a:solidFill>
                          <a:schemeClr val="tx2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57" name="Text Box 108"/>
          <p:cNvSpPr txBox="1">
            <a:spLocks noChangeArrowheads="1"/>
          </p:cNvSpPr>
          <p:nvPr/>
        </p:nvSpPr>
        <p:spPr bwMode="auto">
          <a:xfrm>
            <a:off x="1871890" y="5535613"/>
            <a:ext cx="6604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Sources:	  </a:t>
            </a:r>
            <a:r>
              <a:rPr lang="en-US" dirty="0">
                <a:solidFill>
                  <a:schemeClr val="tx2"/>
                </a:solidFill>
              </a:rPr>
              <a:t>SDM May </a:t>
            </a:r>
            <a:r>
              <a:rPr lang="en-US" dirty="0" smtClean="0">
                <a:solidFill>
                  <a:schemeClr val="tx2"/>
                </a:solidFill>
              </a:rPr>
              <a:t>2014 </a:t>
            </a:r>
            <a:r>
              <a:rPr lang="en-US" dirty="0">
                <a:solidFill>
                  <a:schemeClr val="tx2"/>
                </a:solidFill>
              </a:rPr>
              <a:t>– SDM 100</a:t>
            </a:r>
          </a:p>
          <a:p>
            <a:r>
              <a:rPr lang="en-US" dirty="0">
                <a:solidFill>
                  <a:schemeClr val="tx2"/>
                </a:solidFill>
              </a:rPr>
              <a:t>	  SEC Filings 10K</a:t>
            </a:r>
          </a:p>
          <a:p>
            <a:r>
              <a:rPr lang="en-US" dirty="0">
                <a:solidFill>
                  <a:schemeClr val="tx2"/>
                </a:solidFill>
              </a:rPr>
              <a:t>	  Public Quarterly Company Reviews</a:t>
            </a:r>
          </a:p>
        </p:txBody>
      </p:sp>
    </p:spTree>
    <p:extLst>
      <p:ext uri="{BB962C8B-B14F-4D97-AF65-F5344CB8AC3E}">
        <p14:creationId xmlns:p14="http://schemas.microsoft.com/office/powerpoint/2010/main" val="49451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80060" y="533400"/>
            <a:ext cx="8183880" cy="7467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</a:rPr>
              <a:t>D</a:t>
            </a:r>
            <a:r>
              <a:rPr lang="en-US" b="1" dirty="0" smtClean="0">
                <a:solidFill>
                  <a:srgbClr val="000000"/>
                </a:solidFill>
                <a:effectLst/>
              </a:rPr>
              <a:t>efining Attrition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480060" y="1676400"/>
            <a:ext cx="8183880" cy="41879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Gross Attrition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loss of existing customers and their associated recurring </a:t>
            </a:r>
            <a:r>
              <a:rPr lang="en-US" sz="2400" dirty="0">
                <a:solidFill>
                  <a:srgbClr val="000000"/>
                </a:solidFill>
                <a:latin typeface="Arial Unicode MS" pitchFamily="34" charset="-128"/>
              </a:rPr>
              <a:t>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onthly </a:t>
            </a:r>
            <a:r>
              <a:rPr lang="en-US" sz="2400" dirty="0">
                <a:solidFill>
                  <a:srgbClr val="000000"/>
                </a:solidFill>
                <a:latin typeface="Arial Unicode MS" pitchFamily="34" charset="-128"/>
              </a:rPr>
              <a:t>r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evenue (RMR) for contracted services during a particular customer / calendar cycle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Net Attrition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Gross Attrition plus the add back of 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“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like customer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”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gains thru resigns of the existing locations </a:t>
            </a:r>
            <a:r>
              <a:rPr lang="en-US" sz="2400" dirty="0" smtClean="0">
                <a:solidFill>
                  <a:srgbClr val="000000"/>
                </a:solidFill>
                <a:effectLst/>
              </a:rPr>
              <a:t>–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The Home/Business location is your ultimate customer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Price increases for inflation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- Price increases for additional services or technology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30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Net Attrition Inclusive of TLC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593747"/>
              </p:ext>
            </p:extLst>
          </p:nvPr>
        </p:nvGraphicFramePr>
        <p:xfrm>
          <a:off x="457200" y="1676400"/>
          <a:ext cx="8183563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457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Top Reasons for Attrition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" name="Top Reasons for Attritio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963975"/>
              </p:ext>
            </p:extLst>
          </p:nvPr>
        </p:nvGraphicFramePr>
        <p:xfrm>
          <a:off x="457200" y="1752600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91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83880" cy="8229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ffectLst/>
              </a:rPr>
              <a:t>Reason Code Analysis</a:t>
            </a:r>
          </a:p>
        </p:txBody>
      </p:sp>
      <p:graphicFrame>
        <p:nvGraphicFramePr>
          <p:cNvPr id="19535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161533"/>
              </p:ext>
            </p:extLst>
          </p:nvPr>
        </p:nvGraphicFramePr>
        <p:xfrm>
          <a:off x="685800" y="1524000"/>
          <a:ext cx="7680960" cy="4123055"/>
        </p:xfrm>
        <a:graphic>
          <a:graphicData uri="http://schemas.openxmlformats.org/drawingml/2006/table">
            <a:tbl>
              <a:tblPr/>
              <a:tblGrid>
                <a:gridCol w="2926080"/>
                <a:gridCol w="1188720"/>
                <a:gridCol w="1188720"/>
                <a:gridCol w="1188720"/>
                <a:gridCol w="118872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Cancellation Reason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Collection/Non Payment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19.1%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18.6%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16.1%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Moved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33.9%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37.0%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35.6%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35.2%</a:t>
                      </a:r>
                      <a:endParaRPr lang="en-US" sz="16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Poor Service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2.0%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Lost to Competition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13.5%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14.3%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No Longer Using System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7.6%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10.4%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Sold/Out of Business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6.8%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Financial Difficulties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6.2%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9.3%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Property Abandoned/Vacant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0.3%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0.1%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End of Contract Term	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0.8%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0.7%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Deceased/Rest home	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0.7%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0.5%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PI Rescinded/RMR Reduction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9.1%</a:t>
                      </a:r>
                    </a:p>
                  </a:txBody>
                  <a:tcPr marT="45707" marB="457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4.5%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6.6%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25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Net Attrition by Reason </a:t>
            </a:r>
            <a:r>
              <a:rPr lang="en-US" dirty="0">
                <a:solidFill>
                  <a:srgbClr val="000000"/>
                </a:solidFill>
              </a:rPr>
              <a:t>Code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sz="2800" dirty="0" smtClean="0">
                <a:solidFill>
                  <a:srgbClr val="000000"/>
                </a:solidFill>
              </a:rPr>
              <a:t>Top 5 Reasons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651272"/>
              </p:ext>
            </p:extLst>
          </p:nvPr>
        </p:nvGraphicFramePr>
        <p:xfrm>
          <a:off x="533400" y="1676400"/>
          <a:ext cx="8183563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083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7620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effectLst/>
              </a:rPr>
              <a:t>TRG Maintains Full Confidentiality of Participant’s Figures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86000"/>
            <a:ext cx="8229600" cy="31473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Summary results as presented will be available on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CSAA </a:t>
            </a:r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Web-Site 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  <a:hlinkClick r:id="rId2"/>
              </a:rPr>
              <a:t>www.csaaintl.org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)</a:t>
            </a: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TRG Web-Site </a:t>
            </a:r>
            <a:r>
              <a:rPr lang="en-US" dirty="0" smtClean="0">
                <a:solidFill>
                  <a:schemeClr val="tx2"/>
                </a:solidFill>
                <a:effectLst/>
                <a:latin typeface="Arial Unicode MS" pitchFamily="34" charset="-128"/>
              </a:rPr>
              <a:t>(</a:t>
            </a:r>
            <a:r>
              <a:rPr lang="en-US" dirty="0" smtClean="0">
                <a:effectLst/>
                <a:latin typeface="Arial Unicode MS" pitchFamily="34" charset="-128"/>
                <a:hlinkClick r:id="rId3"/>
              </a:rPr>
              <a:t>www.trgassociates.com</a:t>
            </a:r>
            <a:r>
              <a:rPr lang="en-US" dirty="0" smtClean="0">
                <a:solidFill>
                  <a:schemeClr val="tx2"/>
                </a:solidFill>
                <a:effectLst/>
                <a:latin typeface="Arial Unicode MS" pitchFamily="34" charset="-128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 smtClean="0">
              <a:effectLst/>
              <a:latin typeface="Arial Unicode MS" pitchFamily="34" charset="-128"/>
            </a:endParaRPr>
          </a:p>
          <a:p>
            <a:pPr eaLnBrk="1" hangingPunct="1"/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Next update for 2015 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–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June</a:t>
            </a: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 2016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		Posted in July 2016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86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80060" y="533400"/>
            <a:ext cx="8183880" cy="7467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effectLst/>
              </a:rPr>
              <a:t>Defining Attrition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183880" cy="41879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Short Version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measurement of customer dissatisfaction with or need for the system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5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Why Measure?</a:t>
            </a: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Attrition measures customer dissatisfaction which, for the most part, is company caused.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500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  <a:buFontTx/>
              <a:buChar char="•"/>
            </a:pPr>
            <a:r>
              <a:rPr lang="en-US" sz="25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The Attrition Tracking Process should be managed to identify, focus on, and rectify those causes within each organization.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35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305800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0000"/>
                </a:solidFill>
                <a:effectLst/>
              </a:rPr>
              <a:t>Attrition Measurement Methodology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393268" y="1828800"/>
            <a:ext cx="8334829" cy="4567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sz="2800" b="1" u="sng" dirty="0" smtClean="0">
              <a:solidFill>
                <a:srgbClr val="000000"/>
              </a:solidFill>
              <a:effectLst/>
              <a:latin typeface="Arial Unicode MS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b="1" u="sng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Weighted Ending RMR Attrition Method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 smtClean="0"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</a:t>
            </a:r>
            <a:r>
              <a:rPr lang="en-US" sz="1950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Step 1</a:t>
            </a: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:  </a:t>
            </a:r>
            <a:r>
              <a:rPr lang="en-US" sz="1950" b="1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Cancelled RMR for the Reporting Period</a:t>
            </a: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= Monthly Attrition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      Sum of Ending RMR for Each Month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1950" dirty="0" smtClean="0">
              <a:solidFill>
                <a:srgbClr val="000000"/>
              </a:solidFill>
              <a:effectLst/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</a:t>
            </a:r>
            <a:r>
              <a:rPr lang="en-US" sz="1950" u="sng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Step 2</a:t>
            </a: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:  </a:t>
            </a:r>
            <a:r>
              <a:rPr lang="en-US" sz="1950" b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Monthly Attrition (from Step 1)* 12  = Annualized Attrition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1950" b="1" dirty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1950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               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i="1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An Excel Attrition Measurement Template is available on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i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the TRG website </a:t>
            </a:r>
            <a:r>
              <a:rPr lang="en-US" sz="1800" i="1" dirty="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with </a:t>
            </a:r>
            <a:r>
              <a:rPr lang="en-US" sz="1800" i="1" dirty="0" smtClean="0">
                <a:solidFill>
                  <a:srgbClr val="000000"/>
                </a:solidFill>
                <a:effectLst/>
                <a:latin typeface="Arial Unicode MS" pitchFamily="34" charset="-128"/>
                <a:cs typeface="Times New Roman" pitchFamily="18" charset="0"/>
              </a:rPr>
              <a:t>calculation formulas</a:t>
            </a:r>
          </a:p>
          <a:p>
            <a:pPr>
              <a:buFont typeface="Wingdings" pitchFamily="2" charset="2"/>
              <a:buNone/>
            </a:pPr>
            <a:endParaRPr lang="en-US" sz="1950" dirty="0" smtClean="0">
              <a:effectLst/>
            </a:endParaRPr>
          </a:p>
        </p:txBody>
      </p:sp>
      <p:sp>
        <p:nvSpPr>
          <p:cNvPr id="4" name="Rectangle 220"/>
          <p:cNvSpPr txBox="1">
            <a:spLocks noGrp="1" noChangeArrowheads="1"/>
          </p:cNvSpPr>
          <p:nvPr/>
        </p:nvSpPr>
        <p:spPr bwMode="auto">
          <a:xfrm>
            <a:off x="3112883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defRPr/>
            </a:pPr>
            <a:endParaRPr lang="en-US" sz="1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24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Benefits of </a:t>
            </a:r>
            <a:r>
              <a:rPr lang="en-US" dirty="0">
                <a:solidFill>
                  <a:srgbClr val="000000"/>
                </a:solidFill>
              </a:rPr>
              <a:t>Weighted Ending RMR Method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/>
          <a:lstStyle/>
          <a:p>
            <a:pPr lvl="0"/>
            <a:endParaRPr lang="en-US" dirty="0" smtClean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Accounts </a:t>
            </a:r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for and weights RMR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acquisitions</a:t>
            </a:r>
          </a:p>
          <a:p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Accounts for timing of acquired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RMR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Accounts for rapid internal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growth and the timing thereof</a:t>
            </a:r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r>
              <a:rPr lang="en-US" dirty="0">
                <a:solidFill>
                  <a:srgbClr val="000000"/>
                </a:solidFill>
                <a:latin typeface="Arial Unicode MS" pitchFamily="34" charset="-128"/>
              </a:rPr>
              <a:t>Similar to many lending/equity institution’s preferred calculation.</a:t>
            </a:r>
          </a:p>
          <a:p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pPr lvl="0"/>
            <a:endParaRPr lang="en-US" dirty="0">
              <a:solidFill>
                <a:srgbClr val="000000"/>
              </a:solidFill>
              <a:latin typeface="Arial Unicode MS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79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83880" cy="105156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/>
              </a:rPr>
              <a:t>The Geography of Attrition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143000" y="1828800"/>
            <a:ext cx="76644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NE/Mid Atlantic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Southeast</a:t>
            </a:r>
            <a:endParaRPr lang="en-US" sz="28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Midwest</a:t>
            </a:r>
            <a:endParaRPr lang="en-US" sz="28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Southwest</a:t>
            </a:r>
            <a:endParaRPr lang="en-US" sz="28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West</a:t>
            </a:r>
            <a:endParaRPr lang="en-US" sz="2800" dirty="0">
              <a:solidFill>
                <a:srgbClr val="000000"/>
              </a:solidFill>
              <a:latin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 Unicode MS" pitchFamily="34" charset="-128"/>
              </a:rPr>
              <a:t>International</a:t>
            </a:r>
            <a:r>
              <a:rPr lang="en-US" sz="2800" dirty="0" smtClean="0">
                <a:solidFill>
                  <a:srgbClr val="000000"/>
                </a:solidFill>
                <a:effectLst/>
              </a:rPr>
              <a:t> 	</a:t>
            </a:r>
            <a:r>
              <a:rPr lang="en-US" dirty="0" smtClean="0">
                <a:effectLst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109153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Table Placeholder 5"/>
          <p:cNvPicPr>
            <a:picLocks noGrp="1" noChangeAspect="1"/>
          </p:cNvPicPr>
          <p:nvPr>
            <p:ph type="tbl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72" y="1368951"/>
            <a:ext cx="8229600" cy="3573997"/>
          </a:xfrm>
        </p:spPr>
      </p:pic>
    </p:spTree>
    <p:extLst>
      <p:ext uri="{BB962C8B-B14F-4D97-AF65-F5344CB8AC3E}">
        <p14:creationId xmlns:p14="http://schemas.microsoft.com/office/powerpoint/2010/main" val="31185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6868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RMR*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effectLst/>
              </a:rPr>
              <a:t> </a:t>
            </a:r>
          </a:p>
        </p:txBody>
      </p:sp>
      <p:graphicFrame>
        <p:nvGraphicFramePr>
          <p:cNvPr id="1031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671005"/>
              </p:ext>
            </p:extLst>
          </p:nvPr>
        </p:nvGraphicFramePr>
        <p:xfrm>
          <a:off x="609600" y="1702526"/>
          <a:ext cx="7866743" cy="3566160"/>
        </p:xfrm>
        <a:graphic>
          <a:graphicData uri="http://schemas.openxmlformats.org/drawingml/2006/table">
            <a:tbl>
              <a:tblPr/>
              <a:tblGrid>
                <a:gridCol w="1944375"/>
                <a:gridCol w="399297"/>
                <a:gridCol w="1590852"/>
                <a:gridCol w="449936"/>
                <a:gridCol w="1574045"/>
                <a:gridCol w="400742"/>
                <a:gridCol w="1507496"/>
              </a:tblGrid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Region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Northeast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48,920,548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52,311,055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54,887,157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Southeast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56,796,490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57,159,860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64,227,355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Midwest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48,737,682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54,399,311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56,701,756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Southwest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32,626,153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36,954,898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37,898,804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West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51,831,211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61,370,622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64,987,225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International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25,051,727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27,166,200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28,529,938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307,232,235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5268686"/>
            <a:ext cx="658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*</a:t>
            </a:r>
            <a:r>
              <a:rPr lang="en-US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Recurring Monthly Revenue</a:t>
            </a:r>
            <a:endParaRPr lang="en-US" dirty="0">
              <a:solidFill>
                <a:schemeClr val="tx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838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83880" cy="10515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000000"/>
                </a:solidFill>
                <a:effectLst/>
              </a:rPr>
              <a:t>Annual Trend</a:t>
            </a:r>
            <a:br>
              <a:rPr lang="en-US" sz="4000" dirty="0" smtClean="0">
                <a:solidFill>
                  <a:srgbClr val="000000"/>
                </a:solidFill>
                <a:effectLst/>
              </a:rPr>
            </a:br>
            <a:r>
              <a:rPr lang="en-US" sz="3200" dirty="0" smtClean="0">
                <a:solidFill>
                  <a:srgbClr val="000000"/>
                </a:solidFill>
                <a:effectLst/>
              </a:rPr>
              <a:t>Dollars of RMR*</a:t>
            </a:r>
          </a:p>
        </p:txBody>
      </p:sp>
      <p:graphicFrame>
        <p:nvGraphicFramePr>
          <p:cNvPr id="51694" name="Group 49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758997"/>
              </p:ext>
            </p:extLst>
          </p:nvPr>
        </p:nvGraphicFramePr>
        <p:xfrm>
          <a:off x="685800" y="1905000"/>
          <a:ext cx="7834085" cy="3423994"/>
        </p:xfrm>
        <a:graphic>
          <a:graphicData uri="http://schemas.openxmlformats.org/drawingml/2006/table">
            <a:tbl>
              <a:tblPr/>
              <a:tblGrid>
                <a:gridCol w="1818920"/>
                <a:gridCol w="435995"/>
                <a:gridCol w="1566860"/>
                <a:gridCol w="435995"/>
                <a:gridCol w="1512360"/>
                <a:gridCol w="435995"/>
                <a:gridCol w="1627960"/>
              </a:tblGrid>
              <a:tr h="390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Size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2014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3-50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316,903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275,858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232,868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51-100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912,243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530,285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652,509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101-200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1,492,158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1,264,797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1,290,972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9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201-500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15,310,870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16,002,718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14,941,619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500+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245,931,637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271,288,288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sng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290,114,267</a:t>
                      </a:r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263,963,811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289,361,946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Unicode MS" pitchFamily="34" charset="-128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307,232,235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399" y="5334000"/>
            <a:ext cx="806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*Includes branches of companies reflected by RMR size/Attrition if provided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1">
      <a:dk1>
        <a:srgbClr val="FFFFFF"/>
      </a:dk1>
      <a:lt1>
        <a:sysClr val="window" lastClr="FFFFFF"/>
      </a:lt1>
      <a:dk2>
        <a:srgbClr val="333333"/>
      </a:dk2>
      <a:lt2>
        <a:srgbClr val="006600"/>
      </a:lt2>
      <a:accent1>
        <a:srgbClr val="333333"/>
      </a:accent1>
      <a:accent2>
        <a:srgbClr val="006600"/>
      </a:accent2>
      <a:accent3>
        <a:srgbClr val="333333"/>
      </a:accent3>
      <a:accent4>
        <a:srgbClr val="333333"/>
      </a:accent4>
      <a:accent5>
        <a:srgbClr val="333333"/>
      </a:accent5>
      <a:accent6>
        <a:srgbClr val="6B6149"/>
      </a:accent6>
      <a:hlink>
        <a:srgbClr val="B6A272"/>
      </a:hlink>
      <a:folHlink>
        <a:srgbClr val="8A784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931</Words>
  <Application>Microsoft Office PowerPoint</Application>
  <PresentationFormat>On-screen Show (4:3)</PresentationFormat>
  <Paragraphs>478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Aspect</vt:lpstr>
      <vt:lpstr>Attrition Measurement Update 2014 Continuing to Develop Meaningful Trends  </vt:lpstr>
      <vt:lpstr>Defining Attrition</vt:lpstr>
      <vt:lpstr>Defining Attrition</vt:lpstr>
      <vt:lpstr>Attrition Measurement Methodology</vt:lpstr>
      <vt:lpstr>Benefits of Weighted Ending RMR Method</vt:lpstr>
      <vt:lpstr>The Geography of Attrition</vt:lpstr>
      <vt:lpstr> </vt:lpstr>
      <vt:lpstr>Annual Trend Dollars of RMR*</vt:lpstr>
      <vt:lpstr>Annual Trend Dollars of RMR*</vt:lpstr>
      <vt:lpstr>Annual Trend Dollars of RMR</vt:lpstr>
      <vt:lpstr>Annual Trend Dollars of RMR</vt:lpstr>
      <vt:lpstr>Attrition Update through Year End 2014</vt:lpstr>
      <vt:lpstr>Attrition Update through Year End 2014</vt:lpstr>
      <vt:lpstr>Net Attrition by Company Size 10 Year Profile</vt:lpstr>
      <vt:lpstr>Attrition Update through Year End 2014</vt:lpstr>
      <vt:lpstr>Net Attrition by Origination Source 10 Year Profile</vt:lpstr>
      <vt:lpstr>Attrition Update through Year End 2014</vt:lpstr>
      <vt:lpstr>Residential vs. Commercial 10 Year Profile</vt:lpstr>
      <vt:lpstr>Impact on Attrition Measurement with TWO Largest Company Results (TLC)</vt:lpstr>
      <vt:lpstr>Net Attrition Inclusive of TLC</vt:lpstr>
      <vt:lpstr>Top Reasons for Attrition</vt:lpstr>
      <vt:lpstr>Reason Code Analysis</vt:lpstr>
      <vt:lpstr>Net Attrition by Reason Code Top 5 Reasons</vt:lpstr>
      <vt:lpstr>TRG Maintains Full Confidentiality of Participant’s Figures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scully</dc:creator>
  <cp:lastModifiedBy>Alison scully</cp:lastModifiedBy>
  <cp:revision>81</cp:revision>
  <cp:lastPrinted>2015-08-20T13:46:44Z</cp:lastPrinted>
  <dcterms:created xsi:type="dcterms:W3CDTF">2014-06-03T14:35:03Z</dcterms:created>
  <dcterms:modified xsi:type="dcterms:W3CDTF">2015-09-21T15:59:27Z</dcterms:modified>
</cp:coreProperties>
</file>