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  <p:sldMasterId id="2147483676" r:id="rId4"/>
  </p:sldMasterIdLst>
  <p:notesMasterIdLst>
    <p:notesMasterId r:id="rId30"/>
  </p:notesMasterIdLst>
  <p:sldIdLst>
    <p:sldId id="271" r:id="rId5"/>
    <p:sldId id="29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TRG%20Files\Transfer\Attrition\2016\Charts\Chart.Res.Com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esktop\TRG%20Files\Transfer\Attrition\2016\Charts\Chart.Net%20with%20TL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'Company Size'!$C$6:$C$15</c:f>
              <c:numCache>
                <c:formatCode>0.00%</c:formatCode>
                <c:ptCount val="10"/>
                <c:pt idx="0">
                  <c:v>7.0900000000000005E-2</c:v>
                </c:pt>
                <c:pt idx="1">
                  <c:v>8.7400000000000005E-2</c:v>
                </c:pt>
                <c:pt idx="2">
                  <c:v>8.7300000000000003E-2</c:v>
                </c:pt>
                <c:pt idx="3">
                  <c:v>6.5500000000000003E-2</c:v>
                </c:pt>
                <c:pt idx="4">
                  <c:v>6.6799999999999998E-2</c:v>
                </c:pt>
                <c:pt idx="5">
                  <c:v>5.9200000000000003E-2</c:v>
                </c:pt>
                <c:pt idx="6">
                  <c:v>3.73E-2</c:v>
                </c:pt>
                <c:pt idx="7">
                  <c:v>6.0600000000000001E-2</c:v>
                </c:pt>
                <c:pt idx="8">
                  <c:v>4.8800000000000003E-2</c:v>
                </c:pt>
                <c:pt idx="9">
                  <c:v>7.4399999999999994E-2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55-4ECE-AA5D-2D3690704D8D}"/>
            </c:ext>
          </c:extLst>
        </c:ser>
        <c:ser>
          <c:idx val="2"/>
          <c:order val="1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'Company Size'!$D$6:$D$15</c:f>
              <c:numCache>
                <c:formatCode>0.00%</c:formatCode>
                <c:ptCount val="10"/>
                <c:pt idx="0">
                  <c:v>8.14E-2</c:v>
                </c:pt>
                <c:pt idx="1">
                  <c:v>7.5700000000000003E-2</c:v>
                </c:pt>
                <c:pt idx="2">
                  <c:v>8.7300000000000003E-2</c:v>
                </c:pt>
                <c:pt idx="3">
                  <c:v>0.06</c:v>
                </c:pt>
                <c:pt idx="4">
                  <c:v>7.0999999999999994E-2</c:v>
                </c:pt>
                <c:pt idx="5">
                  <c:v>7.5800000000000006E-2</c:v>
                </c:pt>
                <c:pt idx="6">
                  <c:v>0.08</c:v>
                </c:pt>
                <c:pt idx="7">
                  <c:v>8.0199999999999994E-2</c:v>
                </c:pt>
                <c:pt idx="8">
                  <c:v>8.2100000000000006E-2</c:v>
                </c:pt>
                <c:pt idx="9">
                  <c:v>7.9000000000000001E-2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55-4ECE-AA5D-2D3690704D8D}"/>
            </c:ext>
          </c:extLst>
        </c:ser>
        <c:ser>
          <c:idx val="3"/>
          <c:order val="2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28575" cap="rnd">
              <a:solidFill>
                <a:srgbClr val="66FFFF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'Company Size'!$E$6:$E$15</c:f>
              <c:numCache>
                <c:formatCode>0.00%</c:formatCode>
                <c:ptCount val="10"/>
                <c:pt idx="0">
                  <c:v>8.0500000000000002E-2</c:v>
                </c:pt>
                <c:pt idx="1">
                  <c:v>8.4699999999999998E-2</c:v>
                </c:pt>
                <c:pt idx="2">
                  <c:v>9.0300000000000005E-2</c:v>
                </c:pt>
                <c:pt idx="3">
                  <c:v>8.0199999999999994E-2</c:v>
                </c:pt>
                <c:pt idx="4">
                  <c:v>7.8299999999999995E-2</c:v>
                </c:pt>
                <c:pt idx="5">
                  <c:v>6.6299999999999998E-2</c:v>
                </c:pt>
                <c:pt idx="6">
                  <c:v>7.7299999999999994E-2</c:v>
                </c:pt>
                <c:pt idx="7">
                  <c:v>7.9000000000000001E-2</c:v>
                </c:pt>
                <c:pt idx="8">
                  <c:v>8.1000000000000003E-2</c:v>
                </c:pt>
                <c:pt idx="9">
                  <c:v>8.9300000000000004E-2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55-4ECE-AA5D-2D3690704D8D}"/>
            </c:ext>
          </c:extLst>
        </c:ser>
        <c:ser>
          <c:idx val="4"/>
          <c:order val="3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'Company Size'!$F$6:$F$15</c:f>
              <c:numCache>
                <c:formatCode>0.00%</c:formatCode>
                <c:ptCount val="10"/>
                <c:pt idx="0">
                  <c:v>8.1799999999999998E-2</c:v>
                </c:pt>
                <c:pt idx="1">
                  <c:v>8.7099999999999997E-2</c:v>
                </c:pt>
                <c:pt idx="2">
                  <c:v>9.0899999999999995E-2</c:v>
                </c:pt>
                <c:pt idx="3">
                  <c:v>8.6800000000000002E-2</c:v>
                </c:pt>
                <c:pt idx="4">
                  <c:v>9.0200000000000002E-2</c:v>
                </c:pt>
                <c:pt idx="5">
                  <c:v>9.5000000000000001E-2</c:v>
                </c:pt>
                <c:pt idx="6">
                  <c:v>0.1057</c:v>
                </c:pt>
                <c:pt idx="7">
                  <c:v>0.1061</c:v>
                </c:pt>
                <c:pt idx="8">
                  <c:v>0.1079</c:v>
                </c:pt>
                <c:pt idx="9">
                  <c:v>0.11169999999999999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55-4ECE-AA5D-2D3690704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ax val="0.12000000000000001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821685924297E-2"/>
          <c:y val="0.12960303756730196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Origination'!$H$1</c:f>
              <c:strCache>
                <c:ptCount val="1"/>
                <c:pt idx="0">
                  <c:v>Dealer</c:v>
                </c:pt>
              </c:strCache>
            </c:strRef>
          </c:tx>
          <c:spPr>
            <a:ln w="28575" cap="rnd" cmpd="sng" algn="ctr">
              <a:solidFill>
                <a:srgbClr val="66FFFF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Origination'!$G$6:$G$15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Origination'!$H$6:$H$15</c:f>
              <c:numCache>
                <c:formatCode>0.00%</c:formatCode>
                <c:ptCount val="10"/>
                <c:pt idx="0">
                  <c:v>9.0899999999999995E-2</c:v>
                </c:pt>
                <c:pt idx="1">
                  <c:v>0.10199999999999999</c:v>
                </c:pt>
                <c:pt idx="2">
                  <c:v>0.11070000000000001</c:v>
                </c:pt>
                <c:pt idx="3">
                  <c:v>0.10100000000000001</c:v>
                </c:pt>
                <c:pt idx="4">
                  <c:v>9.9099999999999994E-2</c:v>
                </c:pt>
                <c:pt idx="5">
                  <c:v>9.8500000000000004E-2</c:v>
                </c:pt>
                <c:pt idx="6">
                  <c:v>0.1096</c:v>
                </c:pt>
                <c:pt idx="7">
                  <c:v>0.1091</c:v>
                </c:pt>
                <c:pt idx="8">
                  <c:v>0.11289999999999999</c:v>
                </c:pt>
                <c:pt idx="9">
                  <c:v>0.1167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55-4E0F-80CE-AC5F616EA736}"/>
            </c:ext>
          </c:extLst>
        </c:ser>
        <c:ser>
          <c:idx val="1"/>
          <c:order val="1"/>
          <c:tx>
            <c:strRef>
              <c:f>'Customer Origination'!$I$1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Origination'!$G$6:$G$15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Origination'!$I$6:$I$15</c:f>
              <c:numCache>
                <c:formatCode>0.00%</c:formatCode>
                <c:ptCount val="10"/>
                <c:pt idx="0">
                  <c:v>0.08</c:v>
                </c:pt>
                <c:pt idx="1">
                  <c:v>8.2500000000000004E-2</c:v>
                </c:pt>
                <c:pt idx="2">
                  <c:v>8.3099999999999993E-2</c:v>
                </c:pt>
                <c:pt idx="3">
                  <c:v>7.85E-2</c:v>
                </c:pt>
                <c:pt idx="4">
                  <c:v>8.5999999999999993E-2</c:v>
                </c:pt>
                <c:pt idx="5">
                  <c:v>9.4E-2</c:v>
                </c:pt>
                <c:pt idx="6">
                  <c:v>9.8599999999999993E-2</c:v>
                </c:pt>
                <c:pt idx="7">
                  <c:v>9.8599999999999993E-2</c:v>
                </c:pt>
                <c:pt idx="8">
                  <c:v>9.5600000000000004E-2</c:v>
                </c:pt>
                <c:pt idx="9">
                  <c:v>9.9600000000000008E-2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55-4E0F-80CE-AC5F616EA736}"/>
            </c:ext>
          </c:extLst>
        </c:ser>
        <c:ser>
          <c:idx val="2"/>
          <c:order val="2"/>
          <c:tx>
            <c:strRef>
              <c:f>'Customer Origination'!$J$1</c:f>
              <c:strCache>
                <c:ptCount val="1"/>
                <c:pt idx="0">
                  <c:v>Mass Market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Origination'!$G$6:$G$15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Origination'!$J$6:$J$15</c:f>
              <c:numCache>
                <c:formatCode>0.00%</c:formatCode>
                <c:ptCount val="10"/>
                <c:pt idx="0">
                  <c:v>7.9200000000000007E-2</c:v>
                </c:pt>
                <c:pt idx="1">
                  <c:v>8.0100000000000005E-2</c:v>
                </c:pt>
                <c:pt idx="2">
                  <c:v>8.4000000000000005E-2</c:v>
                </c:pt>
                <c:pt idx="3">
                  <c:v>0.1033</c:v>
                </c:pt>
                <c:pt idx="4">
                  <c:v>9.1399999999999995E-2</c:v>
                </c:pt>
                <c:pt idx="5">
                  <c:v>8.6900000000000005E-2</c:v>
                </c:pt>
                <c:pt idx="6">
                  <c:v>0.1074</c:v>
                </c:pt>
                <c:pt idx="7">
                  <c:v>0.1094</c:v>
                </c:pt>
                <c:pt idx="8">
                  <c:v>0.11550000000000001</c:v>
                </c:pt>
                <c:pt idx="9">
                  <c:v>0.1197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55-4E0F-80CE-AC5F616EA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Residential Net</a:t>
            </a:r>
            <a:r>
              <a:rPr lang="en-US" baseline="0"/>
              <a:t> Attrition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type'!$C$6:$C$15</c:f>
              <c:numCache>
                <c:formatCode>0.00%</c:formatCode>
                <c:ptCount val="10"/>
                <c:pt idx="0">
                  <c:v>0.109</c:v>
                </c:pt>
                <c:pt idx="1">
                  <c:v>0.1167</c:v>
                </c:pt>
                <c:pt idx="2">
                  <c:v>0.12039999999999999</c:v>
                </c:pt>
                <c:pt idx="3">
                  <c:v>0.1137</c:v>
                </c:pt>
                <c:pt idx="4">
                  <c:v>0.11260000000000001</c:v>
                </c:pt>
                <c:pt idx="5">
                  <c:v>0.1129</c:v>
                </c:pt>
                <c:pt idx="6">
                  <c:v>0.12429999999999999</c:v>
                </c:pt>
                <c:pt idx="7">
                  <c:v>0.1242</c:v>
                </c:pt>
                <c:pt idx="8">
                  <c:v>0.129</c:v>
                </c:pt>
                <c:pt idx="9">
                  <c:v>0.13400000000000001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29-4C61-8C79-B7F2CCFFE518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28575" cap="rnd" cmpd="sng" algn="ctr">
              <a:solidFill>
                <a:srgbClr val="FFFF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type'!$B$6:$B$15</c:f>
              <c:numCache>
                <c:formatCode>0.00%</c:formatCode>
                <c:ptCount val="10"/>
                <c:pt idx="0">
                  <c:v>7.9299999999999995E-2</c:v>
                </c:pt>
                <c:pt idx="1">
                  <c:v>8.9099999999999999E-2</c:v>
                </c:pt>
                <c:pt idx="2">
                  <c:v>9.7199999999999995E-2</c:v>
                </c:pt>
                <c:pt idx="3">
                  <c:v>8.9200000000000002E-2</c:v>
                </c:pt>
                <c:pt idx="4">
                  <c:v>9.1700000000000004E-2</c:v>
                </c:pt>
                <c:pt idx="5">
                  <c:v>8.9899999999999994E-2</c:v>
                </c:pt>
                <c:pt idx="6">
                  <c:v>0.1051</c:v>
                </c:pt>
                <c:pt idx="7">
                  <c:v>0.106</c:v>
                </c:pt>
                <c:pt idx="8">
                  <c:v>0.1103</c:v>
                </c:pt>
                <c:pt idx="9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9-4C61-8C79-B7F2CCFF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7.0000000000000007E-2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Commercial Net</a:t>
            </a:r>
            <a:r>
              <a:rPr lang="en-US" baseline="0"/>
              <a:t> Attrition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type'!$E$6:$E$15</c:f>
              <c:numCache>
                <c:formatCode>0.00%</c:formatCode>
                <c:ptCount val="10"/>
                <c:pt idx="0">
                  <c:v>0.1076</c:v>
                </c:pt>
                <c:pt idx="1">
                  <c:v>0.1091</c:v>
                </c:pt>
                <c:pt idx="2">
                  <c:v>0.11269999999999999</c:v>
                </c:pt>
                <c:pt idx="3">
                  <c:v>0.1103</c:v>
                </c:pt>
                <c:pt idx="4">
                  <c:v>0.111</c:v>
                </c:pt>
                <c:pt idx="5">
                  <c:v>0.1178</c:v>
                </c:pt>
                <c:pt idx="6">
                  <c:v>0.1207</c:v>
                </c:pt>
                <c:pt idx="7">
                  <c:v>0.121</c:v>
                </c:pt>
                <c:pt idx="8">
                  <c:v>0.11890000000000001</c:v>
                </c:pt>
                <c:pt idx="9">
                  <c:v>0.1215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06-44C4-B4C1-4E121221EAE5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28575" cap="rnd" cmpd="sng" algn="ctr">
              <a:solidFill>
                <a:srgbClr val="FFFF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'Customer type'!$A$6:$A$15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'Customer type'!$D$6:$D$15</c:f>
              <c:numCache>
                <c:formatCode>0.00%</c:formatCode>
                <c:ptCount val="10"/>
                <c:pt idx="0">
                  <c:v>8.3799999999999999E-2</c:v>
                </c:pt>
                <c:pt idx="1">
                  <c:v>8.2799999999999999E-2</c:v>
                </c:pt>
                <c:pt idx="2">
                  <c:v>8.43E-2</c:v>
                </c:pt>
                <c:pt idx="3">
                  <c:v>8.2299999999999998E-2</c:v>
                </c:pt>
                <c:pt idx="4">
                  <c:v>0.09</c:v>
                </c:pt>
                <c:pt idx="5">
                  <c:v>9.69E-2</c:v>
                </c:pt>
                <c:pt idx="6">
                  <c:v>0.1022</c:v>
                </c:pt>
                <c:pt idx="7">
                  <c:v>0.10249999999999999</c:v>
                </c:pt>
                <c:pt idx="8">
                  <c:v>0.10050000000000001</c:v>
                </c:pt>
                <c:pt idx="9">
                  <c:v>0.1032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06-44C4-B4C1-4E121221E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Impact on Net  Attrition Measurement with TWO Largest Company Results (TLC)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TLC!$B$1</c:f>
              <c:strCache>
                <c:ptCount val="1"/>
                <c:pt idx="0">
                  <c:v>Including TLC (Net)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TLC!$A$3:$A$9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TLC!$B$3:$B$9</c:f>
              <c:numCache>
                <c:formatCode>0.00%</c:formatCode>
                <c:ptCount val="7"/>
                <c:pt idx="0">
                  <c:v>0.1142</c:v>
                </c:pt>
                <c:pt idx="1">
                  <c:v>0.1173</c:v>
                </c:pt>
                <c:pt idx="2">
                  <c:v>0.1166</c:v>
                </c:pt>
                <c:pt idx="3">
                  <c:v>0.12529999999999999</c:v>
                </c:pt>
                <c:pt idx="4">
                  <c:v>0.1208</c:v>
                </c:pt>
                <c:pt idx="5">
                  <c:v>0.1193</c:v>
                </c:pt>
                <c:pt idx="6">
                  <c:v>0.1208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2-4A05-BDBC-46D3994EAE80}"/>
            </c:ext>
          </c:extLst>
        </c:ser>
        <c:ser>
          <c:idx val="1"/>
          <c:order val="1"/>
          <c:tx>
            <c:strRef>
              <c:f>TLC!$C$1</c:f>
              <c:strCache>
                <c:ptCount val="1"/>
                <c:pt idx="0">
                  <c:v>Excluding TLC (Net)</c:v>
                </c:pt>
              </c:strCache>
            </c:strRef>
          </c:tx>
          <c:spPr>
            <a:ln w="28575" cap="rnd" cmpd="sng" algn="ctr">
              <a:solidFill>
                <a:srgbClr val="FFFF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TLC!$A$3:$A$9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TLC!$C$3:$C$9</c:f>
              <c:numCache>
                <c:formatCode>0.00%</c:formatCode>
                <c:ptCount val="7"/>
                <c:pt idx="0">
                  <c:v>8.6800000000000002E-2</c:v>
                </c:pt>
                <c:pt idx="1">
                  <c:v>9.0200000000000002E-2</c:v>
                </c:pt>
                <c:pt idx="2">
                  <c:v>9.5000000000000001E-2</c:v>
                </c:pt>
                <c:pt idx="3">
                  <c:v>0.1057</c:v>
                </c:pt>
                <c:pt idx="4">
                  <c:v>0.1061</c:v>
                </c:pt>
                <c:pt idx="5">
                  <c:v>0.1079</c:v>
                </c:pt>
                <c:pt idx="6">
                  <c:v>0.11169999999999999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E2-4A05-BDBC-46D3994EA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12128"/>
        <c:axId val="160956416"/>
      </c:lineChart>
      <c:catAx>
        <c:axId val="1609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6416"/>
        <c:crosses val="autoZero"/>
        <c:auto val="1"/>
        <c:lblAlgn val="ctr"/>
        <c:lblOffset val="100"/>
        <c:noMultiLvlLbl val="0"/>
      </c:catAx>
      <c:valAx>
        <c:axId val="160956416"/>
        <c:scaling>
          <c:orientation val="minMax"/>
          <c:max val="0.13"/>
          <c:min val="7.0000000000000007E-2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1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6586528356960040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Sheet1!$H$5:$H$12</c:f>
              <c:numCache>
                <c:formatCode>0.0%</c:formatCode>
                <c:ptCount val="8"/>
                <c:pt idx="0">
                  <c:v>0.15140000000000001</c:v>
                </c:pt>
                <c:pt idx="1">
                  <c:v>0.3523</c:v>
                </c:pt>
                <c:pt idx="2">
                  <c:v>3.49E-2</c:v>
                </c:pt>
                <c:pt idx="3">
                  <c:v>0.16270000000000001</c:v>
                </c:pt>
                <c:pt idx="4">
                  <c:v>0.10639999999999999</c:v>
                </c:pt>
                <c:pt idx="5">
                  <c:v>3.7400000000000003E-2</c:v>
                </c:pt>
                <c:pt idx="6">
                  <c:v>7.8600000000000003E-2</c:v>
                </c:pt>
                <c:pt idx="7">
                  <c:v>6.9400000000000003E-2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7-4AB7-9768-4C005B6EBCB6}"/>
            </c:ext>
          </c:extLst>
        </c:ser>
        <c:ser>
          <c:idx val="0"/>
          <c:order val="1"/>
          <c:tx>
            <c:strRef>
              <c:f>Sheet1!$I$4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Sheet1!$I$5:$I$12</c:f>
              <c:numCache>
                <c:formatCode>0.00%</c:formatCode>
                <c:ptCount val="8"/>
                <c:pt idx="0">
                  <c:v>0.1512</c:v>
                </c:pt>
                <c:pt idx="1">
                  <c:v>0.33629999999999999</c:v>
                </c:pt>
                <c:pt idx="2">
                  <c:v>3.4099999999999998E-2</c:v>
                </c:pt>
                <c:pt idx="3">
                  <c:v>0.16039999999999999</c:v>
                </c:pt>
                <c:pt idx="4">
                  <c:v>0.1077</c:v>
                </c:pt>
                <c:pt idx="5">
                  <c:v>4.7E-2</c:v>
                </c:pt>
                <c:pt idx="6">
                  <c:v>7.9399999999999998E-2</c:v>
                </c:pt>
                <c:pt idx="7">
                  <c:v>7.0800000000000002E-2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7-4AB7-9768-4C005B6EBCB6}"/>
            </c:ext>
          </c:extLst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Sheet1!$J$5:$J$12</c:f>
              <c:numCache>
                <c:formatCode>0.00%</c:formatCode>
                <c:ptCount val="8"/>
                <c:pt idx="0">
                  <c:v>0.14799999999999999</c:v>
                </c:pt>
                <c:pt idx="1">
                  <c:v>0.32490000000000002</c:v>
                </c:pt>
                <c:pt idx="2">
                  <c:v>3.2800000000000003E-2</c:v>
                </c:pt>
                <c:pt idx="3">
                  <c:v>0.14945</c:v>
                </c:pt>
                <c:pt idx="4">
                  <c:v>0.12039999999999999</c:v>
                </c:pt>
                <c:pt idx="5">
                  <c:v>4.2799999999999998E-2</c:v>
                </c:pt>
                <c:pt idx="6">
                  <c:v>8.6699999999999999E-2</c:v>
                </c:pt>
                <c:pt idx="7">
                  <c:v>8.5099999999999995E-2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7-4AB7-9768-4C005B6EB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Reasons!$A$4:$A$13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Reasons!$B$4:$B$13</c:f>
              <c:numCache>
                <c:formatCode>0.00%</c:formatCode>
                <c:ptCount val="10"/>
                <c:pt idx="0">
                  <c:v>0.39100000000000001</c:v>
                </c:pt>
                <c:pt idx="1">
                  <c:v>0.29899999999999999</c:v>
                </c:pt>
                <c:pt idx="2">
                  <c:v>0.38700000000000001</c:v>
                </c:pt>
                <c:pt idx="3">
                  <c:v>0.313</c:v>
                </c:pt>
                <c:pt idx="4">
                  <c:v>0.33900000000000002</c:v>
                </c:pt>
                <c:pt idx="5">
                  <c:v>0.37</c:v>
                </c:pt>
                <c:pt idx="6">
                  <c:v>0.35599999999999998</c:v>
                </c:pt>
                <c:pt idx="7">
                  <c:v>0.35199999999999998</c:v>
                </c:pt>
                <c:pt idx="8">
                  <c:v>0.33629999999999999</c:v>
                </c:pt>
                <c:pt idx="9">
                  <c:v>0.32490000000000002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21-4CD8-B93B-45F3C4B4FCED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28575" cap="rnd">
              <a:solidFill>
                <a:srgbClr val="99FF66"/>
              </a:solidFill>
              <a:round/>
            </a:ln>
            <a:effectLst/>
          </c:spPr>
          <c:marker>
            <c:symbol val="none"/>
          </c:marker>
          <c:cat>
            <c:numRef>
              <c:f>Reasons!$A$4:$A$13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Reasons!$C$4:$C$13</c:f>
              <c:numCache>
                <c:formatCode>0.00%</c:formatCode>
                <c:ptCount val="10"/>
                <c:pt idx="0">
                  <c:v>0.13100000000000001</c:v>
                </c:pt>
                <c:pt idx="1">
                  <c:v>0.14699999999999999</c:v>
                </c:pt>
                <c:pt idx="2">
                  <c:v>0.20899999999999999</c:v>
                </c:pt>
                <c:pt idx="3">
                  <c:v>0.216</c:v>
                </c:pt>
                <c:pt idx="4">
                  <c:v>0.191</c:v>
                </c:pt>
                <c:pt idx="5">
                  <c:v>0.186</c:v>
                </c:pt>
                <c:pt idx="6">
                  <c:v>0.161</c:v>
                </c:pt>
                <c:pt idx="7">
                  <c:v>0.151</c:v>
                </c:pt>
                <c:pt idx="8">
                  <c:v>0.1512</c:v>
                </c:pt>
                <c:pt idx="9">
                  <c:v>0.14800000000000002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21-4CD8-B93B-45F3C4B4FCED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Reasons!$A$4:$A$13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Reasons!$D$4:$D$13</c:f>
              <c:numCache>
                <c:formatCode>0.00%</c:formatCode>
                <c:ptCount val="10"/>
                <c:pt idx="0">
                  <c:v>0.123</c:v>
                </c:pt>
                <c:pt idx="1">
                  <c:v>0.16600000000000001</c:v>
                </c:pt>
                <c:pt idx="2">
                  <c:v>9.0999999999999998E-2</c:v>
                </c:pt>
                <c:pt idx="3">
                  <c:v>7.9000000000000001E-2</c:v>
                </c:pt>
                <c:pt idx="4">
                  <c:v>0.13500000000000001</c:v>
                </c:pt>
                <c:pt idx="5">
                  <c:v>0.114</c:v>
                </c:pt>
                <c:pt idx="6">
                  <c:v>0.14299999999999999</c:v>
                </c:pt>
                <c:pt idx="7">
                  <c:v>0.16300000000000001</c:v>
                </c:pt>
                <c:pt idx="8">
                  <c:v>0.16039999999999999</c:v>
                </c:pt>
                <c:pt idx="9">
                  <c:v>0.14940000000000001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21-4CD8-B93B-45F3C4B4FCED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28575" cap="rnd">
              <a:solidFill>
                <a:srgbClr val="66FFFF"/>
              </a:solidFill>
              <a:round/>
            </a:ln>
            <a:effectLst/>
          </c:spPr>
          <c:marker>
            <c:symbol val="none"/>
          </c:marker>
          <c:cat>
            <c:numRef>
              <c:f>Reasons!$A$4:$A$13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Reasons!$E$4:$E$13</c:f>
              <c:numCache>
                <c:formatCode>0.00%</c:formatCode>
                <c:ptCount val="10"/>
                <c:pt idx="0">
                  <c:v>0.108</c:v>
                </c:pt>
                <c:pt idx="1">
                  <c:v>0.111</c:v>
                </c:pt>
                <c:pt idx="2">
                  <c:v>0.14099999999999999</c:v>
                </c:pt>
                <c:pt idx="3">
                  <c:v>9.4E-2</c:v>
                </c:pt>
                <c:pt idx="4">
                  <c:v>7.5999999999999998E-2</c:v>
                </c:pt>
                <c:pt idx="5">
                  <c:v>0.11600000000000001</c:v>
                </c:pt>
                <c:pt idx="6">
                  <c:v>0.104</c:v>
                </c:pt>
                <c:pt idx="7">
                  <c:v>0.107</c:v>
                </c:pt>
                <c:pt idx="8">
                  <c:v>0.1077</c:v>
                </c:pt>
                <c:pt idx="9">
                  <c:v>0.12039999999999999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21-4CD8-B93B-45F3C4B4FCED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Reasons!$A$4:$A$13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Reasons!$F$4:$F$13</c:f>
              <c:numCache>
                <c:formatCode>0.00%</c:formatCode>
                <c:ptCount val="10"/>
                <c:pt idx="0">
                  <c:v>7.0000000000000007E-2</c:v>
                </c:pt>
                <c:pt idx="1">
                  <c:v>4.9000000000000002E-2</c:v>
                </c:pt>
                <c:pt idx="2">
                  <c:v>5.8000000000000003E-2</c:v>
                </c:pt>
                <c:pt idx="3">
                  <c:v>9.2999999999999999E-2</c:v>
                </c:pt>
                <c:pt idx="4">
                  <c:v>6.2E-2</c:v>
                </c:pt>
                <c:pt idx="5">
                  <c:v>6.3E-2</c:v>
                </c:pt>
                <c:pt idx="6">
                  <c:v>9.2999999999999999E-2</c:v>
                </c:pt>
                <c:pt idx="7">
                  <c:v>7.9000000000000001E-2</c:v>
                </c:pt>
                <c:pt idx="8">
                  <c:v>7.9399999999999998E-2</c:v>
                </c:pt>
                <c:pt idx="9">
                  <c:v>8.6699999999999999E-2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21-4CD8-B93B-45F3C4B4F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9AED-2701-4563-8C53-40795C402EB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E7E2-C79F-43C9-B2C6-59CA0DFC8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CDFD-77A8-4893-8A0A-585D2220F906}" type="slidenum">
              <a:rPr lang="en-US">
                <a:solidFill>
                  <a:srgbClr val="00660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282A-9F97-4157-99EB-5C7CE5FA66AF}" type="datetime1">
              <a:rPr lang="en-US" smtClean="0">
                <a:solidFill>
                  <a:srgbClr val="006600">
                    <a:shade val="50000"/>
                  </a:srgbClr>
                </a:solidFill>
              </a:rPr>
              <a:pPr>
                <a:defRPr/>
              </a:pPr>
              <a:t>1/8/2018</a:t>
            </a:fld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3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071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37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82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28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91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098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35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7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6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47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13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3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85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2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7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3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>
    <p:fade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/>
          <a:lstStyle/>
          <a:p>
            <a:r>
              <a:rPr lang="en-US" dirty="0"/>
              <a:t>Attrition Measurement</a:t>
            </a:r>
            <a:br>
              <a:rPr lang="en-US" dirty="0"/>
            </a:br>
            <a:r>
              <a:rPr lang="en-US" dirty="0"/>
              <a:t>Update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Continuing to</a:t>
            </a:r>
            <a:br>
              <a:rPr lang="en-US" dirty="0"/>
            </a:br>
            <a:r>
              <a:rPr lang="en-US" dirty="0"/>
              <a:t>Develop Meaningful</a:t>
            </a:r>
            <a:br>
              <a:rPr lang="en-US" dirty="0"/>
            </a:br>
            <a:r>
              <a:rPr lang="en-US" dirty="0"/>
              <a:t>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5526272" y="4991986"/>
            <a:ext cx="2344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Prepared By: 	   </a:t>
            </a:r>
          </a:p>
          <a:p>
            <a:r>
              <a:rPr lang="en-US" sz="1200" dirty="0"/>
              <a:t>TRG Associates, Inc.</a:t>
            </a:r>
          </a:p>
          <a:p>
            <a:r>
              <a:rPr lang="en-US" sz="1200" dirty="0"/>
              <a:t>860-395-0548</a:t>
            </a:r>
          </a:p>
          <a:p>
            <a:r>
              <a:rPr lang="en-US" sz="1200" dirty="0">
                <a:hlinkClick r:id="rId3"/>
              </a:rPr>
              <a:t>www.trgassociates.com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9148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RMR*</a:t>
            </a:r>
            <a:endParaRPr lang="en-US" dirty="0"/>
          </a:p>
        </p:txBody>
      </p:sp>
      <p:graphicFrame>
        <p:nvGraphicFramePr>
          <p:cNvPr id="51694" name="Group 494"/>
          <p:cNvGraphicFramePr>
            <a:graphicFrameLocks noGrp="1"/>
          </p:cNvGraphicFramePr>
          <p:nvPr>
            <p:ph idx="1"/>
            <p:extLst/>
          </p:nvPr>
        </p:nvGraphicFramePr>
        <p:xfrm>
          <a:off x="1631496" y="2324704"/>
          <a:ext cx="5875563" cy="2567995"/>
        </p:xfrm>
        <a:graphic>
          <a:graphicData uri="http://schemas.openxmlformats.org/drawingml/2006/table">
            <a:tbl>
              <a:tblPr/>
              <a:tblGrid>
                <a:gridCol w="13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Size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3-50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232,868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284,067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160,224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51-100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652,509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1,029,517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830,403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101-200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1,290,972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2,189,042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2,099,217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201-500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14,941,619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15,147,786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15,873,539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500+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290,114,267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279,690,706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312,683,522</a:t>
                      </a:r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331,646,905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4603" y="5057413"/>
            <a:ext cx="6052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29899001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916906"/>
            <a:ext cx="6286500" cy="332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2360" name="Group 72"/>
          <p:cNvGraphicFramePr>
            <a:graphicFrameLocks noGrp="1"/>
          </p:cNvGraphicFramePr>
          <p:nvPr>
            <p:extLst/>
          </p:nvPr>
        </p:nvGraphicFramePr>
        <p:xfrm>
          <a:off x="1581405" y="2568857"/>
          <a:ext cx="5981192" cy="2116455"/>
        </p:xfrm>
        <a:graphic>
          <a:graphicData uri="http://schemas.openxmlformats.org/drawingml/2006/table">
            <a:tbl>
              <a:tblPr/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Source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Dealer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70,467,388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65,880,451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67,500,074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Traditional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137,992,667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132,670,100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145,013,567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Mass Market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98,772,181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99,790,568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119,133,264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331,646,905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24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</a:t>
            </a:r>
            <a:endParaRPr lang="en-US" dirty="0"/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 idx="1"/>
            <p:extLst/>
          </p:nvPr>
        </p:nvGraphicFramePr>
        <p:xfrm>
          <a:off x="1549981" y="2464684"/>
          <a:ext cx="6044040" cy="2122410"/>
        </p:xfrm>
        <a:graphic>
          <a:graphicData uri="http://schemas.openxmlformats.org/drawingml/2006/table">
            <a:tbl>
              <a:tblPr/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3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Type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Residential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176,598,078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171,099,682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200,515,508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Commercial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130,634,158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127,241,436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131,131,397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331,646,905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666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Attrition Update</a:t>
            </a:r>
            <a:br>
              <a:rPr lang="en-US" dirty="0"/>
            </a:br>
            <a:r>
              <a:rPr lang="en-US" dirty="0"/>
              <a:t>through Year End 2016</a:t>
            </a:r>
          </a:p>
        </p:txBody>
      </p:sp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/>
          </p:nvPr>
        </p:nvGraphicFramePr>
        <p:xfrm>
          <a:off x="1547930" y="2125266"/>
          <a:ext cx="6048143" cy="3400426"/>
        </p:xfrm>
        <a:graphic>
          <a:graphicData uri="http://schemas.openxmlformats.org/drawingml/2006/table">
            <a:tbl>
              <a:tblPr/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Region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Northeast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11.12%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9.15%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11.74%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9.74%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12.19%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10.43%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Southeast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12.84%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12.91%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10.92%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Midwest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11.72%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12.29%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10.70%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Southwest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13.51%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13.60%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14.39%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12.65%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West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12.26%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12.27%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12.64%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10.39%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International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12.15%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10.42%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13.57%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13.90%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12.18%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621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Attrition Update</a:t>
            </a:r>
            <a:br>
              <a:rPr lang="en-US" dirty="0"/>
            </a:br>
            <a:r>
              <a:rPr lang="en-US" dirty="0"/>
              <a:t>through Year End 2016</a:t>
            </a:r>
          </a:p>
        </p:txBody>
      </p:sp>
      <p:graphicFrame>
        <p:nvGraphicFramePr>
          <p:cNvPr id="22742" name="Group 214"/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2204928"/>
          <a:ext cx="5966460" cy="2712184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Co. Size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3-50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7.10%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6.55%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5.83%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8.32%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7.64%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51-100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4.88%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9.43%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7.44%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101-200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9.46%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8.02%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9.18%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7.90%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201-500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9.32%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7.90%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9.57%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8.10%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10.66%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8.93%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500+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12.68%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10.79%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13.06%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11.17%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916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 Attrition by Company Size10 Year Profile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536175"/>
              </p:ext>
            </p:extLst>
          </p:nvPr>
        </p:nvGraphicFramePr>
        <p:xfrm>
          <a:off x="628650" y="2226469"/>
          <a:ext cx="7886700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913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Attrition Update</a:t>
            </a:r>
            <a:br>
              <a:rPr lang="en-US" dirty="0"/>
            </a:br>
            <a:r>
              <a:rPr lang="en-US" dirty="0"/>
              <a:t>through Year End 2016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916906"/>
            <a:ext cx="6286500" cy="332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extLst/>
          </p:nvPr>
        </p:nvGraphicFramePr>
        <p:xfrm>
          <a:off x="1554480" y="2171701"/>
          <a:ext cx="6035040" cy="2389312"/>
        </p:xfrm>
        <a:graphic>
          <a:graphicData uri="http://schemas.openxmlformats.org/drawingml/2006/table">
            <a:tbl>
              <a:tblPr/>
              <a:tblGrid>
                <a:gridCol w="12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Source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Dealer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12.59%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10.91%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12.95%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11.29%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12.99%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11.66%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Traditional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11.86%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9.86%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11.62%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9.56%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11.96%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9.96%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Mass Market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12.66%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10.94%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13.30%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11.55%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14.01%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11.98%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460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 Attrition by Origination Source10 Year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832330"/>
              </p:ext>
            </p:extLst>
          </p:nvPr>
        </p:nvGraphicFramePr>
        <p:xfrm>
          <a:off x="628650" y="2226469"/>
          <a:ext cx="7886700" cy="364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Attrition Update</a:t>
            </a:r>
            <a:br>
              <a:rPr lang="en-US" dirty="0"/>
            </a:br>
            <a:r>
              <a:rPr lang="en-US" dirty="0"/>
              <a:t>through Year End 2016</a:t>
            </a: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extLst/>
          </p:nvPr>
        </p:nvGraphicFramePr>
        <p:xfrm>
          <a:off x="1600201" y="2171700"/>
          <a:ext cx="5943603" cy="2363474"/>
        </p:xfrm>
        <a:graphic>
          <a:graphicData uri="http://schemas.openxmlformats.org/drawingml/2006/table">
            <a:tbl>
              <a:tblPr/>
              <a:tblGrid>
                <a:gridCol w="139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Type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Residential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10.60%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12.90%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11.03%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13.40%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11.50%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Commercial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12.10%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10.25%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11.89%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12.15%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10.32%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676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3" y="94971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Residential vs. Commercial</a:t>
            </a:r>
            <a:br>
              <a:rPr lang="en-US" sz="3000" dirty="0"/>
            </a:br>
            <a:r>
              <a:rPr lang="en-US" sz="3000" dirty="0"/>
              <a:t>10 Year Profile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01769"/>
              </p:ext>
            </p:extLst>
          </p:nvPr>
        </p:nvGraphicFramePr>
        <p:xfrm>
          <a:off x="1743407" y="1686590"/>
          <a:ext cx="5099858" cy="209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25130"/>
              </p:ext>
            </p:extLst>
          </p:nvPr>
        </p:nvGraphicFramePr>
        <p:xfrm>
          <a:off x="1721976" y="3657267"/>
          <a:ext cx="5142720" cy="234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9021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486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 descr="D:\TRG\Images\Website.jpg">
            <a:extLst>
              <a:ext uri="{FF2B5EF4-FFF2-40B4-BE49-F238E27FC236}">
                <a16:creationId xmlns:a16="http://schemas.microsoft.com/office/drawing/2014/main" id="{14DA26B1-71BE-4716-9D55-53223671B5C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685800"/>
            <a:ext cx="6747932" cy="5799666"/>
          </a:xfrm>
          <a:prstGeom prst="rect">
            <a:avLst/>
          </a:prstGeom>
          <a:noFill/>
          <a:effectLst>
            <a:glow rad="2667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250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Impact on Attrition Measurement with TWO Largest Company Results (TLC)</a:t>
            </a:r>
            <a:endParaRPr lang="en-US" dirty="0"/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7345" cy="2530757"/>
        </p:xfrm>
        <a:graphic>
          <a:graphicData uri="http://schemas.openxmlformats.org/drawingml/2006/table">
            <a:tbl>
              <a:tblPr/>
              <a:tblGrid>
                <a:gridCol w="272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Excluding TLC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Including TLC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501+ RMR Companies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$279.7M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$312.9M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$642.5M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$747.6M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Attrition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Company Size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10.79%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11.17%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11.93%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12.08%</a:t>
                      </a:r>
                    </a:p>
                  </a:txBody>
                  <a:tcPr marL="86118" marR="86118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Residential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11.03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11.50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12.34%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12.29</a:t>
                      </a: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Commercial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10.05%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10.32%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10.71%</a:t>
                      </a:r>
                    </a:p>
                  </a:txBody>
                  <a:tcPr marL="86118" marR="86118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11.40%</a:t>
                      </a:r>
                    </a:p>
                  </a:txBody>
                  <a:tcPr marL="7177" marR="7177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57" name="Text Box 108"/>
          <p:cNvSpPr txBox="1">
            <a:spLocks noChangeArrowheads="1"/>
          </p:cNvSpPr>
          <p:nvPr/>
        </p:nvSpPr>
        <p:spPr bwMode="auto">
          <a:xfrm>
            <a:off x="2546918" y="5008960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50" dirty="0"/>
              <a:t>Sources:	  SDM May 2017 – SDM 100</a:t>
            </a:r>
          </a:p>
          <a:p>
            <a:r>
              <a:rPr lang="en-US" sz="1350" dirty="0"/>
              <a:t>	  SEC Filings 10K</a:t>
            </a:r>
          </a:p>
          <a:p>
            <a:r>
              <a:rPr lang="en-US" sz="1350" dirty="0"/>
              <a:t>	  Public Quarterly Company Review</a:t>
            </a:r>
          </a:p>
          <a:p>
            <a:r>
              <a:rPr lang="en-US" sz="1350" dirty="0"/>
              <a:t>	  Research Company Data</a:t>
            </a:r>
          </a:p>
        </p:txBody>
      </p:sp>
    </p:spTree>
    <p:extLst>
      <p:ext uri="{BB962C8B-B14F-4D97-AF65-F5344CB8AC3E}">
        <p14:creationId xmlns:p14="http://schemas.microsoft.com/office/powerpoint/2010/main" val="256424318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28" y="955248"/>
            <a:ext cx="7886700" cy="994172"/>
          </a:xfrm>
        </p:spPr>
        <p:txBody>
          <a:bodyPr/>
          <a:lstStyle/>
          <a:p>
            <a:r>
              <a:rPr lang="en-US" dirty="0"/>
              <a:t>Net Attrition Inclusive of TLC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61141"/>
              </p:ext>
            </p:extLst>
          </p:nvPr>
        </p:nvGraphicFramePr>
        <p:xfrm>
          <a:off x="628650" y="1824404"/>
          <a:ext cx="7886700" cy="358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64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66" y="1104717"/>
            <a:ext cx="7886700" cy="994172"/>
          </a:xfrm>
        </p:spPr>
        <p:txBody>
          <a:bodyPr/>
          <a:lstStyle/>
          <a:p>
            <a:r>
              <a:rPr lang="en-US" dirty="0"/>
              <a:t>Top Reasons for Attrition</a:t>
            </a:r>
          </a:p>
        </p:txBody>
      </p:sp>
      <p:graphicFrame>
        <p:nvGraphicFramePr>
          <p:cNvPr id="5" name="Top Reasons for Attrition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54562" y="1907653"/>
          <a:ext cx="5547946" cy="400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7644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 Code Analysis</a:t>
            </a:r>
            <a:endParaRPr lang="en-US" dirty="0"/>
          </a:p>
        </p:txBody>
      </p:sp>
      <p:graphicFrame>
        <p:nvGraphicFramePr>
          <p:cNvPr id="19535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84205"/>
              </p:ext>
            </p:extLst>
          </p:nvPr>
        </p:nvGraphicFramePr>
        <p:xfrm>
          <a:off x="1508326" y="2059571"/>
          <a:ext cx="5760720" cy="3359695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Cancellation Reason 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2016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Collection/Non Payment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16.1%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14.8%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Moved 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35.6%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35.2%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33.6%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32.5%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Poor Service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3.5%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3.3%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Lost to Competition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14.3%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16.3%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14.9%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 Longer Using System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12.0%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Sold/Out of Business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3.7%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4.3%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Financial Difficulties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9.3%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8.7%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Property Abandoned/Vacant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0.1%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End of Contract Term	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0.7%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0.2%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0.8%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0.4%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Deceased/Rest home	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0.4%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0.5%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PI Rescinded/RMR Reduction</a:t>
                      </a:r>
                    </a:p>
                  </a:txBody>
                  <a:tcPr marL="68580" marR="68580" marT="34290" marB="3429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6.6%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6.9%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7.1%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/>
                        </a:rPr>
                        <a:t>8.5%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03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 Attrition by Reason Code</a:t>
            </a:r>
            <a:br>
              <a:rPr lang="en-US"/>
            </a:br>
            <a:r>
              <a:rPr lang="en-US"/>
              <a:t>Top 5 Reasons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94493"/>
              </p:ext>
            </p:extLst>
          </p:nvPr>
        </p:nvGraphicFramePr>
        <p:xfrm>
          <a:off x="628650" y="2044211"/>
          <a:ext cx="7886700" cy="336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2388727"/>
            <a:ext cx="6286500" cy="3434786"/>
          </a:xfrm>
        </p:spPr>
        <p:txBody>
          <a:bodyPr/>
          <a:lstStyle/>
          <a:p>
            <a:r>
              <a:rPr lang="en-US" dirty="0"/>
              <a:t>Summary results as presented will be available on </a:t>
            </a:r>
          </a:p>
          <a:p>
            <a:r>
              <a:rPr lang="en-US" dirty="0"/>
              <a:t>TMA Web-Site  (</a:t>
            </a:r>
            <a:r>
              <a:rPr lang="en-US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dirty="0"/>
              <a:t>)</a:t>
            </a:r>
          </a:p>
          <a:p>
            <a:r>
              <a:rPr lang="en-US" dirty="0"/>
              <a:t>TRG Web-Site (</a:t>
            </a:r>
            <a:r>
              <a:rPr lang="en-US" dirty="0">
                <a:hlinkClick r:id="rId3"/>
              </a:rPr>
              <a:t>www.trgassociates.com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Next update for 2017 – August 2018		Posted in September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Attrition</a:t>
            </a:r>
            <a:endParaRPr lang="en-US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916907"/>
            <a:ext cx="6286500" cy="276939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Gross Attrition</a:t>
            </a:r>
          </a:p>
          <a:p>
            <a:pPr lvl="1"/>
            <a:r>
              <a:rPr lang="en-US" dirty="0"/>
              <a:t>The loss of existing customers and their associated recurring monthly revenue (RMR) for contracted services during a particular customer / calendar cycle</a:t>
            </a:r>
          </a:p>
          <a:p>
            <a:endParaRPr lang="en-US" dirty="0"/>
          </a:p>
          <a:p>
            <a:r>
              <a:rPr lang="en-US" dirty="0"/>
              <a:t>Net Attrition</a:t>
            </a:r>
          </a:p>
          <a:p>
            <a:pPr lvl="1"/>
            <a:r>
              <a:rPr lang="en-US" dirty="0"/>
              <a:t>Gross Attrition plus the add back of “like customer” gains thru resigns of the existing locations – </a:t>
            </a:r>
          </a:p>
          <a:p>
            <a:pPr lvl="2"/>
            <a:r>
              <a:rPr lang="en-US" dirty="0"/>
              <a:t>- The Home/Business location is your ultimate customer</a:t>
            </a:r>
          </a:p>
          <a:p>
            <a:pPr lvl="2"/>
            <a:r>
              <a:rPr lang="en-US" dirty="0"/>
              <a:t>- Price increases for inflation</a:t>
            </a:r>
          </a:p>
          <a:p>
            <a:pPr lvl="2"/>
            <a:r>
              <a:rPr lang="en-US" dirty="0"/>
              <a:t>- Price increases for additional services or technology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486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5630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Attrition</a:t>
            </a:r>
            <a:endParaRPr lang="en-US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916907"/>
            <a:ext cx="6286500" cy="29408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Short Version</a:t>
            </a:r>
          </a:p>
          <a:p>
            <a:pPr lvl="1"/>
            <a:r>
              <a:rPr lang="en-US" dirty="0"/>
              <a:t>The measurement of customer dissatisfaction with or need for the system</a:t>
            </a:r>
          </a:p>
          <a:p>
            <a:pPr lvl="1"/>
            <a:endParaRPr lang="en-US" dirty="0"/>
          </a:p>
          <a:p>
            <a:r>
              <a:rPr lang="en-US" dirty="0"/>
              <a:t>Why Measure?</a:t>
            </a:r>
          </a:p>
          <a:p>
            <a:pPr lvl="1"/>
            <a:r>
              <a:rPr lang="en-US" dirty="0"/>
              <a:t>Attrition measures customer dissatisfaction which, for the most part, is company caused.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486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5946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Attrition Measurement Methodology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916907"/>
            <a:ext cx="6286500" cy="328374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Weighted Ending RMR Attrition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Step 1:  Cancelled RMR for the Reporting Period = 	Monthly Attrition Sum of Ending RMR for Each Month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r>
              <a:rPr lang="en-US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477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Benefits of Weighted Ending RMR Method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r>
              <a:rPr lang="en-US"/>
              <a:t>Accounts for and weights RMR acquisitions</a:t>
            </a:r>
          </a:p>
          <a:p>
            <a:r>
              <a:rPr lang="en-US"/>
              <a:t>Accounts for timing of acquired RMR</a:t>
            </a:r>
          </a:p>
          <a:p>
            <a:pPr lvl="0"/>
            <a:r>
              <a:rPr lang="en-US"/>
              <a:t>Accounts for rapid internal growth and the timing thereof</a:t>
            </a:r>
          </a:p>
          <a:p>
            <a:pPr lvl="0"/>
            <a:r>
              <a:rPr lang="en-US"/>
              <a:t>Similar to many lending/equity institution’s preferred calculation.</a:t>
            </a:r>
          </a:p>
          <a:p>
            <a:endParaRPr lang="en-US"/>
          </a:p>
          <a:p>
            <a:pPr lvl="0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Geography of Attrition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NE/Mid Atlantic</a:t>
            </a:r>
          </a:p>
          <a:p>
            <a:r>
              <a:rPr lang="en-US" dirty="0"/>
              <a:t>Southeast</a:t>
            </a:r>
          </a:p>
          <a:p>
            <a:r>
              <a:rPr lang="en-US" dirty="0"/>
              <a:t>Midwest</a:t>
            </a:r>
          </a:p>
          <a:p>
            <a:r>
              <a:rPr lang="en-US" dirty="0"/>
              <a:t>Southwest</a:t>
            </a:r>
          </a:p>
          <a:p>
            <a:r>
              <a:rPr lang="en-US" dirty="0"/>
              <a:t>West</a:t>
            </a:r>
          </a:p>
          <a:p>
            <a:r>
              <a:rPr lang="en-US" dirty="0"/>
              <a:t>International 		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597564" cy="373380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RMR*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312" name="Group 72"/>
          <p:cNvGraphicFramePr>
            <a:graphicFrameLocks noGrp="1"/>
          </p:cNvGraphicFramePr>
          <p:nvPr>
            <p:extLst/>
          </p:nvPr>
        </p:nvGraphicFramePr>
        <p:xfrm>
          <a:off x="1714501" y="2411143"/>
          <a:ext cx="5900058" cy="2686637"/>
        </p:xfrm>
        <a:graphic>
          <a:graphicData uri="http://schemas.openxmlformats.org/drawingml/2006/table">
            <a:tbl>
              <a:tblPr/>
              <a:tblGrid>
                <a:gridCol w="145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Region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Northeast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54,887,157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54,531,186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57,297,528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Southeast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64,227,355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64,136,881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71,595,895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Midwest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56,701,756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52,941,995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58,074,794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Southwest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37,898,804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38,126,266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46,047,519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West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64,987,225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64,141,912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70,346,795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International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28,529,938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24,462,876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sng" strike="noStrike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28,284,374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  <a:ea typeface="Arial Unicode MS" panose="020B0604020202020204"/>
                        </a:rPr>
                        <a:t>331,646,905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0" y="4935205"/>
            <a:ext cx="520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</a:t>
            </a:r>
            <a:r>
              <a:rPr lang="en-US" sz="13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 Monthly Revenue</a:t>
            </a:r>
          </a:p>
        </p:txBody>
      </p:sp>
    </p:spTree>
    <p:extLst>
      <p:ext uri="{BB962C8B-B14F-4D97-AF65-F5344CB8AC3E}">
        <p14:creationId xmlns:p14="http://schemas.microsoft.com/office/powerpoint/2010/main" val="346274222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Ion">
  <a:themeElements>
    <a:clrScheme name="Custom 4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9DD0CB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463396-7DAC-4B7F-8764-DBF66DCA0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(Green swirls design)</Template>
  <TotalTime>1065</TotalTime>
  <Words>937</Words>
  <Application>Microsoft Office PowerPoint</Application>
  <PresentationFormat>On-screen Show (4:3)</PresentationFormat>
  <Paragraphs>476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Unicode MS</vt:lpstr>
      <vt:lpstr>Calibri</vt:lpstr>
      <vt:lpstr>Century Gothic</vt:lpstr>
      <vt:lpstr>Courier New</vt:lpstr>
      <vt:lpstr>Wingdings</vt:lpstr>
      <vt:lpstr>Wingdings 3</vt:lpstr>
      <vt:lpstr>1_Green_Swirls_Template_Segoe_TP10286742</vt:lpstr>
      <vt:lpstr>White with Courier font for code slides</vt:lpstr>
      <vt:lpstr>Ion</vt:lpstr>
      <vt:lpstr>Attrition Measurement Update 2016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2016</vt:lpstr>
      <vt:lpstr>Attrition Update through Year End 2016</vt:lpstr>
      <vt:lpstr>Net Attrition by Company Size10 Year Profile</vt:lpstr>
      <vt:lpstr>Attrition Update through Year End 2016</vt:lpstr>
      <vt:lpstr>Net Attrition by Origination Source10 Year Profile</vt:lpstr>
      <vt:lpstr>Attrition Update through Year End 2016</vt:lpstr>
      <vt:lpstr>Residential vs. Commercial 10 Year Profile</vt:lpstr>
      <vt:lpstr>Impact on Attrition Measurement with TWO Largest Company Results (TLC)</vt:lpstr>
      <vt:lpstr>Net Attrition Inclusive of TLC</vt:lpstr>
      <vt:lpstr>Top Reasons for Attrition</vt:lpstr>
      <vt:lpstr>Reason Code Analysis</vt:lpstr>
      <vt:lpstr>Net Attrition by Reason Code Top 5 Reasons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Alison Scully</dc:creator>
  <cp:lastModifiedBy>Alison Scully</cp:lastModifiedBy>
  <cp:revision>93</cp:revision>
  <dcterms:created xsi:type="dcterms:W3CDTF">2016-08-24T20:05:01Z</dcterms:created>
  <dcterms:modified xsi:type="dcterms:W3CDTF">2018-01-08T20:00:43Z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TC102867429990</vt:lpwstr>
  </property>
</Properties>
</file>