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321" r:id="rId2"/>
    <p:sldId id="322" r:id="rId3"/>
    <p:sldId id="323" r:id="rId4"/>
    <p:sldId id="324" r:id="rId5"/>
    <p:sldId id="275" r:id="rId6"/>
    <p:sldId id="276" r:id="rId7"/>
    <p:sldId id="277" r:id="rId8"/>
    <p:sldId id="278" r:id="rId9"/>
    <p:sldId id="334" r:id="rId10"/>
    <p:sldId id="335" r:id="rId11"/>
    <p:sldId id="333" r:id="rId12"/>
    <p:sldId id="337" r:id="rId13"/>
    <p:sldId id="338" r:id="rId14"/>
    <p:sldId id="339" r:id="rId15"/>
    <p:sldId id="357" r:id="rId16"/>
    <p:sldId id="340" r:id="rId17"/>
    <p:sldId id="287" r:id="rId18"/>
    <p:sldId id="341" r:id="rId19"/>
    <p:sldId id="356" r:id="rId20"/>
    <p:sldId id="353" r:id="rId21"/>
    <p:sldId id="354" r:id="rId22"/>
    <p:sldId id="355" r:id="rId23"/>
    <p:sldId id="361" r:id="rId24"/>
    <p:sldId id="352" r:id="rId25"/>
    <p:sldId id="347" r:id="rId26"/>
    <p:sldId id="348" r:id="rId27"/>
    <p:sldId id="29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91"/>
    <a:srgbClr val="F15A27"/>
    <a:srgbClr val="9CC83F"/>
    <a:srgbClr val="41B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Google%20Drive\TRG%20Files\2%20TRG%20Admin\Attrition\2020\Charts\Chart%20by%20Reason%20Excludes%20AD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52037205786672E-2"/>
          <c:y val="5.0218415870808872E-2"/>
          <c:w val="0.88812738734821894"/>
          <c:h val="0.77140077443208965"/>
        </c:manualLayout>
      </c:layout>
      <c:lineChart>
        <c:grouping val="standard"/>
        <c:varyColors val="0"/>
        <c:ser>
          <c:idx val="0"/>
          <c:order val="0"/>
          <c:tx>
            <c:strRef>
              <c:f>'Company Size'!$B$2</c:f>
              <c:strCache>
                <c:ptCount val="1"/>
                <c:pt idx="0">
                  <c:v>3 to 50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'Company Size'!$A$10:$A$19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'Company Size'!$B$10:$B$19</c:f>
              <c:numCache>
                <c:formatCode>0.00%</c:formatCode>
                <c:ptCount val="10"/>
                <c:pt idx="0">
                  <c:v>4.8000000000000001E-2</c:v>
                </c:pt>
                <c:pt idx="1">
                  <c:v>3.5400000000000001E-2</c:v>
                </c:pt>
                <c:pt idx="2">
                  <c:v>5.5300000000000002E-2</c:v>
                </c:pt>
                <c:pt idx="3">
                  <c:v>6.0900000000000003E-2</c:v>
                </c:pt>
                <c:pt idx="4">
                  <c:v>5.8299999999999998E-2</c:v>
                </c:pt>
                <c:pt idx="5">
                  <c:v>7.6399999999999996E-2</c:v>
                </c:pt>
                <c:pt idx="6">
                  <c:v>6.3E-2</c:v>
                </c:pt>
                <c:pt idx="7">
                  <c:v>6.6500000000000004E-2</c:v>
                </c:pt>
                <c:pt idx="8">
                  <c:v>9.257E-2</c:v>
                </c:pt>
                <c:pt idx="9">
                  <c:v>0.11260295596503346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6B-4FC2-8D76-3E3A1A23EB12}"/>
            </c:ext>
          </c:extLst>
        </c:ser>
        <c:ser>
          <c:idx val="1"/>
          <c:order val="1"/>
          <c:tx>
            <c:strRef>
              <c:f>'Company Size'!$C$2</c:f>
              <c:strCache>
                <c:ptCount val="1"/>
                <c:pt idx="0">
                  <c:v>51-100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'Company Size'!$A$10:$A$19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'Company Size'!$C$10:$C$19</c:f>
              <c:numCache>
                <c:formatCode>0.00%</c:formatCode>
                <c:ptCount val="10"/>
                <c:pt idx="0">
                  <c:v>6.6799999999999998E-2</c:v>
                </c:pt>
                <c:pt idx="1">
                  <c:v>5.9200000000000003E-2</c:v>
                </c:pt>
                <c:pt idx="2">
                  <c:v>3.73E-2</c:v>
                </c:pt>
                <c:pt idx="3">
                  <c:v>6.0600000000000001E-2</c:v>
                </c:pt>
                <c:pt idx="4">
                  <c:v>4.8800000000000003E-2</c:v>
                </c:pt>
                <c:pt idx="5">
                  <c:v>7.4399999999999994E-2</c:v>
                </c:pt>
                <c:pt idx="6">
                  <c:v>7.0999999999999994E-2</c:v>
                </c:pt>
                <c:pt idx="7">
                  <c:v>7.5199999999999989E-2</c:v>
                </c:pt>
                <c:pt idx="8">
                  <c:v>0.13320000000000001</c:v>
                </c:pt>
                <c:pt idx="9">
                  <c:v>7.026135433384248E-2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6B-4FC2-8D76-3E3A1A23EB12}"/>
            </c:ext>
          </c:extLst>
        </c:ser>
        <c:ser>
          <c:idx val="2"/>
          <c:order val="2"/>
          <c:tx>
            <c:strRef>
              <c:f>'Company Size'!$D$2</c:f>
              <c:strCache>
                <c:ptCount val="1"/>
                <c:pt idx="0">
                  <c:v>101-200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'Company Size'!$A$10:$A$19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'Company Size'!$D$10:$D$19</c:f>
              <c:numCache>
                <c:formatCode>0.00%</c:formatCode>
                <c:ptCount val="10"/>
                <c:pt idx="0">
                  <c:v>7.0999999999999994E-2</c:v>
                </c:pt>
                <c:pt idx="1">
                  <c:v>7.5800000000000006E-2</c:v>
                </c:pt>
                <c:pt idx="2">
                  <c:v>0.08</c:v>
                </c:pt>
                <c:pt idx="3">
                  <c:v>8.0199999999999994E-2</c:v>
                </c:pt>
                <c:pt idx="4">
                  <c:v>8.2100000000000006E-2</c:v>
                </c:pt>
                <c:pt idx="5">
                  <c:v>7.9000000000000001E-2</c:v>
                </c:pt>
                <c:pt idx="6">
                  <c:v>7.46E-2</c:v>
                </c:pt>
                <c:pt idx="7">
                  <c:v>8.5500000000000007E-2</c:v>
                </c:pt>
                <c:pt idx="8">
                  <c:v>0.12920000000000001</c:v>
                </c:pt>
                <c:pt idx="9">
                  <c:v>0.10779999999999999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6B-4FC2-8D76-3E3A1A23EB12}"/>
            </c:ext>
          </c:extLst>
        </c:ser>
        <c:ser>
          <c:idx val="3"/>
          <c:order val="3"/>
          <c:tx>
            <c:strRef>
              <c:f>'Company Size'!$E$2</c:f>
              <c:strCache>
                <c:ptCount val="1"/>
                <c:pt idx="0">
                  <c:v>201-500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'Company Size'!$A$10:$A$19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'Company Size'!$E$10:$E$19</c:f>
              <c:numCache>
                <c:formatCode>0.00%</c:formatCode>
                <c:ptCount val="10"/>
                <c:pt idx="0">
                  <c:v>7.8299999999999995E-2</c:v>
                </c:pt>
                <c:pt idx="1">
                  <c:v>6.6299999999999998E-2</c:v>
                </c:pt>
                <c:pt idx="2">
                  <c:v>7.7299999999999994E-2</c:v>
                </c:pt>
                <c:pt idx="3">
                  <c:v>7.9000000000000001E-2</c:v>
                </c:pt>
                <c:pt idx="4">
                  <c:v>8.1000000000000003E-2</c:v>
                </c:pt>
                <c:pt idx="5">
                  <c:v>8.9300000000000004E-2</c:v>
                </c:pt>
                <c:pt idx="6">
                  <c:v>8.7400000000000005E-2</c:v>
                </c:pt>
                <c:pt idx="7">
                  <c:v>8.929999999999999E-2</c:v>
                </c:pt>
                <c:pt idx="8">
                  <c:v>0.13449999999999998</c:v>
                </c:pt>
                <c:pt idx="9">
                  <c:v>8.3299999999999999E-2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6B-4FC2-8D76-3E3A1A23EB12}"/>
            </c:ext>
          </c:extLst>
        </c:ser>
        <c:ser>
          <c:idx val="4"/>
          <c:order val="4"/>
          <c:tx>
            <c:strRef>
              <c:f>'Company Size'!$F$2</c:f>
              <c:strCache>
                <c:ptCount val="1"/>
                <c:pt idx="0">
                  <c:v>500+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'Company Size'!$A$10:$A$19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'Company Size'!$F$10:$F$19</c:f>
              <c:numCache>
                <c:formatCode>0.00%</c:formatCode>
                <c:ptCount val="10"/>
                <c:pt idx="0">
                  <c:v>9.0200000000000002E-2</c:v>
                </c:pt>
                <c:pt idx="1">
                  <c:v>9.5000000000000001E-2</c:v>
                </c:pt>
                <c:pt idx="2">
                  <c:v>0.1057</c:v>
                </c:pt>
                <c:pt idx="3">
                  <c:v>0.1061</c:v>
                </c:pt>
                <c:pt idx="4">
                  <c:v>0.1079</c:v>
                </c:pt>
                <c:pt idx="5">
                  <c:v>0.11169999999999999</c:v>
                </c:pt>
                <c:pt idx="6">
                  <c:v>0.1096</c:v>
                </c:pt>
                <c:pt idx="7">
                  <c:v>0.11539999999999999</c:v>
                </c:pt>
                <c:pt idx="8">
                  <c:v>0.1268</c:v>
                </c:pt>
                <c:pt idx="9">
                  <c:v>0.11699999999999999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A6B-4FC2-8D76-3E3A1A23E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367488"/>
        <c:axId val="132369408"/>
      </c:lineChart>
      <c:catAx>
        <c:axId val="1323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9408"/>
        <c:crosses val="autoZero"/>
        <c:auto val="1"/>
        <c:lblAlgn val="ctr"/>
        <c:lblOffset val="100"/>
        <c:noMultiLvlLbl val="0"/>
      </c:catAx>
      <c:valAx>
        <c:axId val="132369408"/>
        <c:scaling>
          <c:orientation val="minMax"/>
          <c:min val="3.0000000000000006E-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14412547741189"/>
          <c:y val="0.92751180678812628"/>
          <c:w val="0.61380903345739324"/>
          <c:h val="5.7074229207829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821685924297E-2"/>
          <c:y val="3.901098091097193E-2"/>
          <c:w val="0.8932503139741016"/>
          <c:h val="0.80116947106067959"/>
        </c:manualLayout>
      </c:layout>
      <c:lineChart>
        <c:grouping val="standard"/>
        <c:varyColors val="0"/>
        <c:ser>
          <c:idx val="0"/>
          <c:order val="0"/>
          <c:tx>
            <c:strRef>
              <c:f>'Customer Origination'!$B$1</c:f>
              <c:strCache>
                <c:ptCount val="1"/>
                <c:pt idx="0">
                  <c:v>Dealer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'Customer Origination'!$A$3:$A$12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'Customer Origination'!$B$3:$B$12</c:f>
              <c:numCache>
                <c:formatCode>0.00%</c:formatCode>
                <c:ptCount val="10"/>
                <c:pt idx="0">
                  <c:v>9.9099999999999994E-2</c:v>
                </c:pt>
                <c:pt idx="1">
                  <c:v>9.8500000000000004E-2</c:v>
                </c:pt>
                <c:pt idx="2">
                  <c:v>0.1096</c:v>
                </c:pt>
                <c:pt idx="3">
                  <c:v>0.1091</c:v>
                </c:pt>
                <c:pt idx="4">
                  <c:v>0.11289999999999999</c:v>
                </c:pt>
                <c:pt idx="5">
                  <c:v>0.1166</c:v>
                </c:pt>
                <c:pt idx="6">
                  <c:v>0.12539999999999998</c:v>
                </c:pt>
                <c:pt idx="7">
                  <c:v>0.13949999999999999</c:v>
                </c:pt>
                <c:pt idx="8">
                  <c:v>0.14055621698462539</c:v>
                </c:pt>
                <c:pt idx="9">
                  <c:v>0.12602498385031483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C1-4958-A4B2-393E90A394B3}"/>
            </c:ext>
          </c:extLst>
        </c:ser>
        <c:ser>
          <c:idx val="1"/>
          <c:order val="1"/>
          <c:tx>
            <c:strRef>
              <c:f>'Customer Origination'!$C$1</c:f>
              <c:strCache>
                <c:ptCount val="1"/>
                <c:pt idx="0">
                  <c:v>Traditional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'Customer Origination'!$A$3:$A$12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'Customer Origination'!$C$3:$C$12</c:f>
              <c:numCache>
                <c:formatCode>0.00%</c:formatCode>
                <c:ptCount val="10"/>
                <c:pt idx="0">
                  <c:v>8.5999999999999993E-2</c:v>
                </c:pt>
                <c:pt idx="1">
                  <c:v>9.4E-2</c:v>
                </c:pt>
                <c:pt idx="2">
                  <c:v>9.8599999999999993E-2</c:v>
                </c:pt>
                <c:pt idx="3">
                  <c:v>9.8599999999999993E-2</c:v>
                </c:pt>
                <c:pt idx="4">
                  <c:v>9.5600000000000004E-2</c:v>
                </c:pt>
                <c:pt idx="5">
                  <c:v>9.9600000000000008E-2</c:v>
                </c:pt>
                <c:pt idx="6">
                  <c:v>9.9900000000000003E-2</c:v>
                </c:pt>
                <c:pt idx="7">
                  <c:v>9.6799999999999997E-2</c:v>
                </c:pt>
                <c:pt idx="8">
                  <c:v>0.11894753854233887</c:v>
                </c:pt>
                <c:pt idx="9">
                  <c:v>0.10374532802103936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C1-4958-A4B2-393E90A394B3}"/>
            </c:ext>
          </c:extLst>
        </c:ser>
        <c:ser>
          <c:idx val="2"/>
          <c:order val="2"/>
          <c:tx>
            <c:strRef>
              <c:f>'Customer Origination'!$D$1</c:f>
              <c:strCache>
                <c:ptCount val="1"/>
                <c:pt idx="0">
                  <c:v>Mass Market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'Customer Origination'!$A$3:$A$12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'Customer Origination'!$D$3:$D$12</c:f>
              <c:numCache>
                <c:formatCode>0.00%</c:formatCode>
                <c:ptCount val="10"/>
                <c:pt idx="0">
                  <c:v>9.1399999999999995E-2</c:v>
                </c:pt>
                <c:pt idx="1">
                  <c:v>8.6900000000000005E-2</c:v>
                </c:pt>
                <c:pt idx="2">
                  <c:v>0.1074</c:v>
                </c:pt>
                <c:pt idx="3">
                  <c:v>0.1094</c:v>
                </c:pt>
                <c:pt idx="4">
                  <c:v>0.11550000000000001</c:v>
                </c:pt>
                <c:pt idx="5">
                  <c:v>0.1198</c:v>
                </c:pt>
                <c:pt idx="6">
                  <c:v>0.1099</c:v>
                </c:pt>
                <c:pt idx="7">
                  <c:v>0.12119999999999999</c:v>
                </c:pt>
                <c:pt idx="8">
                  <c:v>0.12861121470189771</c:v>
                </c:pt>
                <c:pt idx="9">
                  <c:v>0.1250634076141528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C1-4958-A4B2-393E90A39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191552"/>
        <c:axId val="47193472"/>
      </c:lineChart>
      <c:catAx>
        <c:axId val="4719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93472"/>
        <c:crosses val="autoZero"/>
        <c:auto val="1"/>
        <c:lblAlgn val="ctr"/>
        <c:lblOffset val="100"/>
        <c:noMultiLvlLbl val="0"/>
      </c:catAx>
      <c:valAx>
        <c:axId val="47193472"/>
        <c:scaling>
          <c:orientation val="minMax"/>
          <c:min val="7.0000000000000007E-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9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26771451812287"/>
          <c:y val="0.92412243557941021"/>
          <c:w val="0.59576933414273048"/>
          <c:h val="6.3870325290049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accent1"/>
                </a:solidFill>
              </a:rPr>
              <a:t>Residential Net Attrition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843760241418495E-2"/>
          <c:y val="0.20717619606246893"/>
          <c:w val="0.88098072351651691"/>
          <c:h val="0.53361875641269874"/>
        </c:manualLayout>
      </c:layout>
      <c:lineChart>
        <c:grouping val="standard"/>
        <c:varyColors val="0"/>
        <c:ser>
          <c:idx val="1"/>
          <c:order val="0"/>
          <c:tx>
            <c:strRef>
              <c:f>'Customer type'!$C$1</c:f>
              <c:strCache>
                <c:ptCount val="1"/>
                <c:pt idx="0">
                  <c:v>Gross (Residential)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'Customer type'!$A$3:$A$12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'Customer type'!$C$3:$C$12</c:f>
              <c:numCache>
                <c:formatCode>0.00%</c:formatCode>
                <c:ptCount val="10"/>
                <c:pt idx="0">
                  <c:v>0.11260000000000001</c:v>
                </c:pt>
                <c:pt idx="1">
                  <c:v>0.1129</c:v>
                </c:pt>
                <c:pt idx="2">
                  <c:v>0.12429999999999999</c:v>
                </c:pt>
                <c:pt idx="3">
                  <c:v>0.1242</c:v>
                </c:pt>
                <c:pt idx="4">
                  <c:v>0.129</c:v>
                </c:pt>
                <c:pt idx="5">
                  <c:v>0.13400000000000001</c:v>
                </c:pt>
                <c:pt idx="6">
                  <c:v>0.13730000000000001</c:v>
                </c:pt>
                <c:pt idx="7">
                  <c:v>0.1421</c:v>
                </c:pt>
                <c:pt idx="8">
                  <c:v>0.1532</c:v>
                </c:pt>
                <c:pt idx="9">
                  <c:v>0.14580000000000001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9E-4BDE-8B25-7DF6F6289389}"/>
            </c:ext>
          </c:extLst>
        </c:ser>
        <c:ser>
          <c:idx val="0"/>
          <c:order val="1"/>
          <c:tx>
            <c:strRef>
              <c:f>'Customer type'!$B$1</c:f>
              <c:strCache>
                <c:ptCount val="1"/>
                <c:pt idx="0">
                  <c:v>Net (Residential)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'Customer type'!$A$3:$A$12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'Customer type'!$B$3:$B$12</c:f>
              <c:numCache>
                <c:formatCode>0.00%</c:formatCode>
                <c:ptCount val="10"/>
                <c:pt idx="0">
                  <c:v>9.1700000000000004E-2</c:v>
                </c:pt>
                <c:pt idx="1">
                  <c:v>8.9899999999999994E-2</c:v>
                </c:pt>
                <c:pt idx="2">
                  <c:v>0.1051</c:v>
                </c:pt>
                <c:pt idx="3">
                  <c:v>0.106</c:v>
                </c:pt>
                <c:pt idx="4">
                  <c:v>0.1103</c:v>
                </c:pt>
                <c:pt idx="5">
                  <c:v>0.115</c:v>
                </c:pt>
                <c:pt idx="6">
                  <c:v>0.11130000000000001</c:v>
                </c:pt>
                <c:pt idx="7">
                  <c:v>0.12139999999999999</c:v>
                </c:pt>
                <c:pt idx="8">
                  <c:v>0.1336</c:v>
                </c:pt>
                <c:pt idx="9">
                  <c:v>0.12119999999999999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9E-4BDE-8B25-7DF6F6289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214464"/>
        <c:axId val="161217536"/>
      </c:lineChart>
      <c:catAx>
        <c:axId val="1612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17536"/>
        <c:crosses val="autoZero"/>
        <c:auto val="1"/>
        <c:lblAlgn val="ctr"/>
        <c:lblOffset val="100"/>
        <c:noMultiLvlLbl val="0"/>
      </c:catAx>
      <c:valAx>
        <c:axId val="161217536"/>
        <c:scaling>
          <c:orientation val="minMax"/>
          <c:max val="0.16000000000000003"/>
          <c:min val="8.0000000000000016E-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1446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accent1"/>
                </a:solidFill>
              </a:rPr>
              <a:t>Commercial Net Attrition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16046634706685"/>
          <c:y val="0.19610230627729006"/>
          <c:w val="0.88235194222119528"/>
          <c:h val="0.53918751131972131"/>
        </c:manualLayout>
      </c:layout>
      <c:lineChart>
        <c:grouping val="standard"/>
        <c:varyColors val="0"/>
        <c:ser>
          <c:idx val="0"/>
          <c:order val="0"/>
          <c:tx>
            <c:strRef>
              <c:f>'Customer type'!$E$1</c:f>
              <c:strCache>
                <c:ptCount val="1"/>
                <c:pt idx="0">
                  <c:v>Gross (Commercial)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'Customer type'!$A$3:$A$12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'Customer type'!$E$3:$E$12</c:f>
              <c:numCache>
                <c:formatCode>0.00%</c:formatCode>
                <c:ptCount val="10"/>
                <c:pt idx="0">
                  <c:v>0.111</c:v>
                </c:pt>
                <c:pt idx="1">
                  <c:v>0.1178</c:v>
                </c:pt>
                <c:pt idx="2">
                  <c:v>0.1207</c:v>
                </c:pt>
                <c:pt idx="3">
                  <c:v>0.121</c:v>
                </c:pt>
                <c:pt idx="4">
                  <c:v>0.11890000000000001</c:v>
                </c:pt>
                <c:pt idx="5">
                  <c:v>0.1215</c:v>
                </c:pt>
                <c:pt idx="6">
                  <c:v>0.12429999999999999</c:v>
                </c:pt>
                <c:pt idx="7">
                  <c:v>0.12520000000000001</c:v>
                </c:pt>
                <c:pt idx="8">
                  <c:v>0.1313</c:v>
                </c:pt>
                <c:pt idx="9">
                  <c:v>0.12279999999999999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F5-40B2-A8CA-F78CE2111A94}"/>
            </c:ext>
          </c:extLst>
        </c:ser>
        <c:ser>
          <c:idx val="1"/>
          <c:order val="1"/>
          <c:tx>
            <c:strRef>
              <c:f>'Customer type'!$D$1</c:f>
              <c:strCache>
                <c:ptCount val="1"/>
                <c:pt idx="0">
                  <c:v>Net (Commercial)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'Customer type'!$A$3:$A$12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'Customer type'!$D$3:$D$12</c:f>
              <c:numCache>
                <c:formatCode>0.00%</c:formatCode>
                <c:ptCount val="10"/>
                <c:pt idx="0">
                  <c:v>0.09</c:v>
                </c:pt>
                <c:pt idx="1">
                  <c:v>9.69E-2</c:v>
                </c:pt>
                <c:pt idx="2">
                  <c:v>0.1022</c:v>
                </c:pt>
                <c:pt idx="3">
                  <c:v>0.10249999999999999</c:v>
                </c:pt>
                <c:pt idx="4">
                  <c:v>0.10050000000000001</c:v>
                </c:pt>
                <c:pt idx="5">
                  <c:v>0.1032</c:v>
                </c:pt>
                <c:pt idx="6">
                  <c:v>0.1036</c:v>
                </c:pt>
                <c:pt idx="7">
                  <c:v>0.10249999999999999</c:v>
                </c:pt>
                <c:pt idx="8">
                  <c:v>0.10440000000000001</c:v>
                </c:pt>
                <c:pt idx="9">
                  <c:v>0.10199999999999999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F5-40B2-A8CA-F78CE2111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356032"/>
        <c:axId val="161379840"/>
      </c:lineChart>
      <c:catAx>
        <c:axId val="16135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79840"/>
        <c:crosses val="autoZero"/>
        <c:auto val="1"/>
        <c:lblAlgn val="ctr"/>
        <c:lblOffset val="100"/>
        <c:noMultiLvlLbl val="0"/>
      </c:catAx>
      <c:valAx>
        <c:axId val="161379840"/>
        <c:scaling>
          <c:orientation val="minMax"/>
          <c:max val="0.14000000000000001"/>
          <c:min val="7.0000000000000007E-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5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32795161619949"/>
          <c:y val="0.90530052319052734"/>
          <c:w val="0.48275271574966366"/>
          <c:h val="9.4699676771005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39573552229542"/>
          <c:y val="3.5705068638995377E-2"/>
          <c:w val="0.76418374564890446"/>
          <c:h val="0.566352452388949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Sheet1!$L$4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rgbClr val="FF0000"/>
              </a:solidFill>
              <a:round/>
            </a:ln>
            <a:effectLst/>
            <a:sp3d contourW="9525">
              <a:contourClr>
                <a:srgbClr val="FF0000"/>
              </a:contourClr>
            </a:sp3d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Sheet1!$L$5:$L$12</c:f>
              <c:numCache>
                <c:formatCode>0.00%</c:formatCode>
                <c:ptCount val="8"/>
                <c:pt idx="0">
                  <c:v>0.111</c:v>
                </c:pt>
                <c:pt idx="1">
                  <c:v>0.33800000000000002</c:v>
                </c:pt>
                <c:pt idx="2">
                  <c:v>3.3000000000000002E-2</c:v>
                </c:pt>
                <c:pt idx="3">
                  <c:v>0.13400000000000001</c:v>
                </c:pt>
                <c:pt idx="4">
                  <c:v>0.13100000000000001</c:v>
                </c:pt>
                <c:pt idx="5">
                  <c:v>9.9000000000000005E-2</c:v>
                </c:pt>
                <c:pt idx="6">
                  <c:v>0.04</c:v>
                </c:pt>
                <c:pt idx="7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4-486B-952F-80D4A1366AFD}"/>
            </c:ext>
          </c:extLst>
        </c:ser>
        <c:ser>
          <c:idx val="2"/>
          <c:order val="1"/>
          <c:tx>
            <c:strRef>
              <c:f>Sheet1!$M$4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rgbClr val="FFFF00"/>
              </a:solidFill>
              <a:round/>
            </a:ln>
            <a:effectLst/>
            <a:sp3d contourW="9525">
              <a:contourClr>
                <a:srgbClr val="FFFF00"/>
              </a:contourClr>
            </a:sp3d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Sheet1!$M$5:$M$12</c:f>
              <c:numCache>
                <c:formatCode>0.00%</c:formatCode>
                <c:ptCount val="8"/>
                <c:pt idx="0">
                  <c:v>0.14149999999999999</c:v>
                </c:pt>
                <c:pt idx="1">
                  <c:v>0.39040000000000002</c:v>
                </c:pt>
                <c:pt idx="2">
                  <c:v>1.8491447304732796E-2</c:v>
                </c:pt>
                <c:pt idx="3">
                  <c:v>9.3083990370178532E-2</c:v>
                </c:pt>
                <c:pt idx="4">
                  <c:v>0.17688208693406507</c:v>
                </c:pt>
                <c:pt idx="5">
                  <c:v>4.845277877446167E-2</c:v>
                </c:pt>
                <c:pt idx="6">
                  <c:v>4.3366344192413142E-2</c:v>
                </c:pt>
                <c:pt idx="7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E4-486B-952F-80D4A1366AFD}"/>
            </c:ext>
          </c:extLst>
        </c:ser>
        <c:ser>
          <c:idx val="1"/>
          <c:order val="2"/>
          <c:tx>
            <c:strRef>
              <c:f>Sheet1!$N$4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val>
            <c:numRef>
              <c:f>Sheet1!$N$5:$N$12</c:f>
              <c:numCache>
                <c:formatCode>0.00%</c:formatCode>
                <c:ptCount val="8"/>
                <c:pt idx="0">
                  <c:v>0.106</c:v>
                </c:pt>
                <c:pt idx="1">
                  <c:v>0.3377</c:v>
                </c:pt>
                <c:pt idx="2">
                  <c:v>2.6700000000000002E-2</c:v>
                </c:pt>
                <c:pt idx="3">
                  <c:v>0.17799999999999999</c:v>
                </c:pt>
                <c:pt idx="4">
                  <c:v>0.12839999999999999</c:v>
                </c:pt>
                <c:pt idx="5">
                  <c:v>9.0300000000000005E-2</c:v>
                </c:pt>
                <c:pt idx="6">
                  <c:v>5.6300000000000003E-2</c:v>
                </c:pt>
                <c:pt idx="7">
                  <c:v>3.9699999999999999E-2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E4-486B-952F-80D4A1366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706112"/>
        <c:axId val="158458240"/>
        <c:axId val="0"/>
      </c:bar3DChart>
      <c:catAx>
        <c:axId val="1577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58240"/>
        <c:crosses val="autoZero"/>
        <c:auto val="1"/>
        <c:lblAlgn val="ctr"/>
        <c:lblOffset val="100"/>
        <c:noMultiLvlLbl val="0"/>
      </c:catAx>
      <c:valAx>
        <c:axId val="1584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37415524091063E-2"/>
          <c:y val="4.899966191761955E-2"/>
          <c:w val="0.89669403459864705"/>
          <c:h val="0.76411453681294772"/>
        </c:manualLayout>
      </c:layout>
      <c:lineChart>
        <c:grouping val="standard"/>
        <c:varyColors val="0"/>
        <c:ser>
          <c:idx val="0"/>
          <c:order val="0"/>
          <c:tx>
            <c:strRef>
              <c:f>Reasons!$B$1</c:f>
              <c:strCache>
                <c:ptCount val="1"/>
                <c:pt idx="0">
                  <c:v>Moved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Reasons!$A$4:$A$12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  <c:extLst/>
            </c:numRef>
          </c:cat>
          <c:val>
            <c:numRef>
              <c:f>Reasons!$B$4:$B$12</c:f>
              <c:numCache>
                <c:formatCode>0.00%</c:formatCode>
                <c:ptCount val="9"/>
                <c:pt idx="0">
                  <c:v>0.37</c:v>
                </c:pt>
                <c:pt idx="1">
                  <c:v>0.35599999999999998</c:v>
                </c:pt>
                <c:pt idx="2">
                  <c:v>0.35199999999999998</c:v>
                </c:pt>
                <c:pt idx="3">
                  <c:v>0.33629999999999999</c:v>
                </c:pt>
                <c:pt idx="4">
                  <c:v>0.32490000000000002</c:v>
                </c:pt>
                <c:pt idx="5">
                  <c:v>0.34100000000000003</c:v>
                </c:pt>
                <c:pt idx="6">
                  <c:v>0.33800000000000002</c:v>
                </c:pt>
                <c:pt idx="7">
                  <c:v>0.39040000000000002</c:v>
                </c:pt>
                <c:pt idx="8">
                  <c:v>0.3377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E1BD-4D5A-BFD2-386C8F0AD4BB}"/>
            </c:ext>
          </c:extLst>
        </c:ser>
        <c:ser>
          <c:idx val="1"/>
          <c:order val="1"/>
          <c:tx>
            <c:strRef>
              <c:f>Reasons!$C$1</c:f>
              <c:strCache>
                <c:ptCount val="1"/>
                <c:pt idx="0">
                  <c:v>Collections</c:v>
                </c:pt>
              </c:strCache>
            </c:strRef>
          </c:tx>
          <c:spPr>
            <a:ln w="34925" cap="rnd">
              <a:solidFill>
                <a:schemeClr val="accent5">
                  <a:lumMod val="75000"/>
                </a:schemeClr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Reasons!$A$4:$A$12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  <c:extLst/>
            </c:numRef>
          </c:cat>
          <c:val>
            <c:numRef>
              <c:f>Reasons!$C$4:$C$12</c:f>
              <c:numCache>
                <c:formatCode>0.00%</c:formatCode>
                <c:ptCount val="9"/>
                <c:pt idx="0">
                  <c:v>0.186</c:v>
                </c:pt>
                <c:pt idx="1">
                  <c:v>0.161</c:v>
                </c:pt>
                <c:pt idx="2">
                  <c:v>0.151</c:v>
                </c:pt>
                <c:pt idx="3">
                  <c:v>0.1512</c:v>
                </c:pt>
                <c:pt idx="4">
                  <c:v>0.14800000000000002</c:v>
                </c:pt>
                <c:pt idx="5">
                  <c:v>0.11600000000000001</c:v>
                </c:pt>
                <c:pt idx="6">
                  <c:v>0.111</c:v>
                </c:pt>
                <c:pt idx="7">
                  <c:v>0.14149999999999999</c:v>
                </c:pt>
                <c:pt idx="8">
                  <c:v>0.106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E1BD-4D5A-BFD2-386C8F0AD4BB}"/>
            </c:ext>
          </c:extLst>
        </c:ser>
        <c:ser>
          <c:idx val="2"/>
          <c:order val="2"/>
          <c:tx>
            <c:strRef>
              <c:f>Reasons!$D$1</c:f>
              <c:strCache>
                <c:ptCount val="1"/>
                <c:pt idx="0">
                  <c:v>Lost to Competiton </c:v>
                </c:pt>
              </c:strCache>
            </c:strRef>
          </c:tx>
          <c:spPr>
            <a:ln w="34925" cap="rnd">
              <a:solidFill>
                <a:srgbClr val="FFFF00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Reasons!$A$4:$A$12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  <c:extLst/>
            </c:numRef>
          </c:cat>
          <c:val>
            <c:numRef>
              <c:f>Reasons!$D$4:$D$12</c:f>
              <c:numCache>
                <c:formatCode>0.00%</c:formatCode>
                <c:ptCount val="9"/>
                <c:pt idx="0">
                  <c:v>0.114</c:v>
                </c:pt>
                <c:pt idx="1">
                  <c:v>0.14299999999999999</c:v>
                </c:pt>
                <c:pt idx="2">
                  <c:v>0.16300000000000001</c:v>
                </c:pt>
                <c:pt idx="3">
                  <c:v>0.16039999999999999</c:v>
                </c:pt>
                <c:pt idx="4">
                  <c:v>0.14940000000000001</c:v>
                </c:pt>
                <c:pt idx="5">
                  <c:v>0.1288</c:v>
                </c:pt>
                <c:pt idx="6">
                  <c:v>0.13400000000000001</c:v>
                </c:pt>
                <c:pt idx="7">
                  <c:v>9.3100000000000002E-2</c:v>
                </c:pt>
                <c:pt idx="8">
                  <c:v>0.17799999999999999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E1BD-4D5A-BFD2-386C8F0AD4BB}"/>
            </c:ext>
          </c:extLst>
        </c:ser>
        <c:ser>
          <c:idx val="3"/>
          <c:order val="3"/>
          <c:tx>
            <c:strRef>
              <c:f>Reasons!$E$1</c:f>
              <c:strCache>
                <c:ptCount val="1"/>
                <c:pt idx="0">
                  <c:v>No Longer Using System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Reasons!$A$4:$A$12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  <c:extLst/>
            </c:numRef>
          </c:cat>
          <c:val>
            <c:numRef>
              <c:f>Reasons!$E$4:$E$12</c:f>
              <c:numCache>
                <c:formatCode>0.00%</c:formatCode>
                <c:ptCount val="9"/>
                <c:pt idx="0">
                  <c:v>0.11600000000000001</c:v>
                </c:pt>
                <c:pt idx="1">
                  <c:v>0.104</c:v>
                </c:pt>
                <c:pt idx="2">
                  <c:v>0.107</c:v>
                </c:pt>
                <c:pt idx="3">
                  <c:v>0.1077</c:v>
                </c:pt>
                <c:pt idx="4">
                  <c:v>0.12039999999999999</c:v>
                </c:pt>
                <c:pt idx="5">
                  <c:v>0.15</c:v>
                </c:pt>
                <c:pt idx="6">
                  <c:v>0.13100000000000001</c:v>
                </c:pt>
                <c:pt idx="7">
                  <c:v>0.1769</c:v>
                </c:pt>
                <c:pt idx="8">
                  <c:v>0.12839999999999999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E1BD-4D5A-BFD2-386C8F0AD4BB}"/>
            </c:ext>
          </c:extLst>
        </c:ser>
        <c:ser>
          <c:idx val="4"/>
          <c:order val="4"/>
          <c:tx>
            <c:strRef>
              <c:f>Reasons!$F$1</c:f>
              <c:strCache>
                <c:ptCount val="1"/>
                <c:pt idx="0">
                  <c:v>Financial Difficulties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Reasons!$A$4:$A$12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  <c:extLst/>
            </c:numRef>
          </c:cat>
          <c:val>
            <c:numRef>
              <c:f>Reasons!$F$4:$F$12</c:f>
              <c:numCache>
                <c:formatCode>0.00%</c:formatCode>
                <c:ptCount val="9"/>
                <c:pt idx="0">
                  <c:v>6.3E-2</c:v>
                </c:pt>
                <c:pt idx="1">
                  <c:v>9.2999999999999999E-2</c:v>
                </c:pt>
                <c:pt idx="2">
                  <c:v>7.9000000000000001E-2</c:v>
                </c:pt>
                <c:pt idx="3">
                  <c:v>7.9399999999999998E-2</c:v>
                </c:pt>
                <c:pt idx="4">
                  <c:v>8.6699999999999999E-2</c:v>
                </c:pt>
                <c:pt idx="5">
                  <c:v>4.1799999999999997E-2</c:v>
                </c:pt>
                <c:pt idx="6">
                  <c:v>0.04</c:v>
                </c:pt>
                <c:pt idx="7">
                  <c:v>4.3400000000000001E-2</c:v>
                </c:pt>
                <c:pt idx="8">
                  <c:v>5.6300000000000003E-2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E1BD-4D5A-BFD2-386C8F0AD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039680"/>
        <c:axId val="138041216"/>
      </c:lineChart>
      <c:catAx>
        <c:axId val="1380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41216"/>
        <c:crosses val="autoZero"/>
        <c:auto val="1"/>
        <c:lblAlgn val="ctr"/>
        <c:lblOffset val="100"/>
        <c:noMultiLvlLbl val="0"/>
      </c:catAx>
      <c:valAx>
        <c:axId val="13804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3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695898517652891E-2"/>
          <c:y val="0.88763318034114214"/>
          <c:w val="0.94218470455086045"/>
          <c:h val="9.4896035075203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</a:schemeClr>
                </a:gs>
                <a:gs pos="88000">
                  <a:schemeClr val="accent1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0.41199999999999998</c:v>
                </c:pt>
                <c:pt idx="1">
                  <c:v>0</c:v>
                </c:pt>
                <c:pt idx="2">
                  <c:v>0.1</c:v>
                </c:pt>
                <c:pt idx="3">
                  <c:v>7.8E-2</c:v>
                </c:pt>
                <c:pt idx="4">
                  <c:v>0.16400000000000001</c:v>
                </c:pt>
                <c:pt idx="5">
                  <c:v>8.4000000000000005E-2</c:v>
                </c:pt>
                <c:pt idx="6">
                  <c:v>7.6999999999999999E-2</c:v>
                </c:pt>
                <c:pt idx="7">
                  <c:v>3.2000000000000001E-2</c:v>
                </c:pt>
                <c:pt idx="8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5-4097-A022-3664B1E361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0.308</c:v>
                </c:pt>
                <c:pt idx="1">
                  <c:v>9.1999999999999998E-2</c:v>
                </c:pt>
                <c:pt idx="2">
                  <c:v>0.11799999999999999</c:v>
                </c:pt>
                <c:pt idx="3">
                  <c:v>0.13200000000000001</c:v>
                </c:pt>
                <c:pt idx="4">
                  <c:v>0.19800000000000001</c:v>
                </c:pt>
                <c:pt idx="5">
                  <c:v>5.7000000000000002E-2</c:v>
                </c:pt>
                <c:pt idx="6">
                  <c:v>5.2999999999999999E-2</c:v>
                </c:pt>
                <c:pt idx="7">
                  <c:v>0.01</c:v>
                </c:pt>
                <c:pt idx="8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5-4097-A022-3664B1E361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lumMod val="110000"/>
                  </a:schemeClr>
                </a:gs>
                <a:gs pos="88000">
                  <a:schemeClr val="accent3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Sheet1!$D$2:$D$10</c:f>
              <c:numCache>
                <c:formatCode>0.00%</c:formatCode>
                <c:ptCount val="9"/>
                <c:pt idx="0">
                  <c:v>0.34200000000000003</c:v>
                </c:pt>
                <c:pt idx="1">
                  <c:v>0.13300000000000001</c:v>
                </c:pt>
                <c:pt idx="2">
                  <c:v>6.9000000000000006E-2</c:v>
                </c:pt>
                <c:pt idx="3">
                  <c:v>0.13500000000000001</c:v>
                </c:pt>
                <c:pt idx="4">
                  <c:v>0.182</c:v>
                </c:pt>
                <c:pt idx="5">
                  <c:v>5.0999999999999997E-2</c:v>
                </c:pt>
                <c:pt idx="6">
                  <c:v>7.6999999999999999E-2</c:v>
                </c:pt>
                <c:pt idx="7">
                  <c:v>0</c:v>
                </c:pt>
                <c:pt idx="8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15-4097-A022-3664B1E361E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lumMod val="110000"/>
                  </a:schemeClr>
                </a:gs>
                <a:gs pos="88000">
                  <a:schemeClr val="accent4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Sheet1!$E$2:$E$10</c:f>
              <c:numCache>
                <c:formatCode>0.00%</c:formatCode>
                <c:ptCount val="9"/>
                <c:pt idx="0">
                  <c:v>0.441</c:v>
                </c:pt>
                <c:pt idx="1">
                  <c:v>0.10099999999999999</c:v>
                </c:pt>
                <c:pt idx="2">
                  <c:v>8.5000000000000006E-2</c:v>
                </c:pt>
                <c:pt idx="3">
                  <c:v>7.6999999999999999E-2</c:v>
                </c:pt>
                <c:pt idx="4">
                  <c:v>0.14899999999999999</c:v>
                </c:pt>
                <c:pt idx="5">
                  <c:v>4.4999999999999998E-2</c:v>
                </c:pt>
                <c:pt idx="6">
                  <c:v>4.4000000000000004E-2</c:v>
                </c:pt>
                <c:pt idx="7">
                  <c:v>2.7000000000000003E-2</c:v>
                </c:pt>
                <c:pt idx="8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15-4097-A022-3664B1E36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29044800"/>
        <c:axId val="729048736"/>
      </c:barChart>
      <c:catAx>
        <c:axId val="72904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48736"/>
        <c:crosses val="autoZero"/>
        <c:auto val="1"/>
        <c:lblAlgn val="ctr"/>
        <c:lblOffset val="100"/>
        <c:noMultiLvlLbl val="0"/>
      </c:catAx>
      <c:valAx>
        <c:axId val="72904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4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B8795-7973-4714-82BA-C7789AC87143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1AD78-F458-4EC0-8E92-7A27BE7FA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8" y="175763"/>
            <a:ext cx="1787655" cy="4405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3" y="6197375"/>
            <a:ext cx="3221224" cy="532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01402" y="175763"/>
            <a:ext cx="823056" cy="7263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487" y="6337190"/>
            <a:ext cx="683339" cy="365125"/>
          </a:xfrm>
        </p:spPr>
        <p:txBody>
          <a:bodyPr/>
          <a:lstStyle>
            <a:lvl1pPr>
              <a:defRPr sz="1100" baseline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80927" y="6317021"/>
            <a:ext cx="683339" cy="365125"/>
          </a:xfrm>
        </p:spPr>
        <p:txBody>
          <a:bodyPr/>
          <a:lstStyle>
            <a:lvl1pPr>
              <a:defRPr sz="1800"/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33863" y="6317021"/>
            <a:ext cx="683339" cy="365125"/>
          </a:xfrm>
        </p:spPr>
        <p:txBody>
          <a:bodyPr/>
          <a:lstStyle>
            <a:lvl1pPr>
              <a:defRPr sz="1100"/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256509"/>
            <a:ext cx="683339" cy="365125"/>
          </a:xfrm>
        </p:spPr>
        <p:txBody>
          <a:bodyPr/>
          <a:lstStyle>
            <a:lvl1pPr>
              <a:defRPr sz="1800"/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256509"/>
            <a:ext cx="683339" cy="365125"/>
          </a:xfrm>
        </p:spPr>
        <p:txBody>
          <a:bodyPr/>
          <a:lstStyle>
            <a:lvl1pPr>
              <a:defRPr sz="1800"/>
            </a:lvl1pPr>
          </a:lstStyle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8"/>
            <a:chOff x="0" y="-8467"/>
            <a:chExt cx="12192000" cy="686646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1671639"/>
              <a:ext cx="591785" cy="5186362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45096"/>
            <a:ext cx="8596668" cy="1285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8076" y="625650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9" y="6154264"/>
            <a:ext cx="3442999" cy="5696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18832" y="169040"/>
            <a:ext cx="886308" cy="7263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91616"/>
            <a:ext cx="1787655" cy="4405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4" r:id="rId5"/>
    <p:sldLayoutId id="2147483655" r:id="rId6"/>
    <p:sldLayoutId id="2147483661" r:id="rId7"/>
    <p:sldLayoutId id="2147483663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hyperlink" Target="http://www.csaaintl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4654" y="1892300"/>
            <a:ext cx="3425445" cy="3073400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Continuing to Develop Meaningful Trends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292" y="187190"/>
            <a:ext cx="5799665" cy="4208642"/>
          </a:xfrm>
        </p:spPr>
        <p:txBody>
          <a:bodyPr anchor="ctr">
            <a:normAutofit/>
          </a:bodyPr>
          <a:lstStyle/>
          <a:p>
            <a:pPr algn="l"/>
            <a:r>
              <a:rPr lang="en-US" sz="6000" dirty="0"/>
              <a:t>Attrition Measurement</a:t>
            </a:r>
            <a:br>
              <a:rPr lang="en-US" sz="6000" dirty="0"/>
            </a:br>
            <a:r>
              <a:rPr lang="en-US" sz="6000" dirty="0"/>
              <a:t>Update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499E6-B35A-4E10-8ABE-B22757B4A179}"/>
              </a:ext>
            </a:extLst>
          </p:cNvPr>
          <p:cNvSpPr txBox="1"/>
          <p:nvPr/>
        </p:nvSpPr>
        <p:spPr>
          <a:xfrm>
            <a:off x="4502150" y="3711029"/>
            <a:ext cx="31876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1"/>
                </a:solidFill>
              </a:rPr>
              <a:t>Prepared By: 	  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1"/>
                </a:solidFill>
              </a:rPr>
              <a:t>TRG Associates, Inc.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1"/>
                </a:solidFill>
              </a:rPr>
              <a:t>860-395-0548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63B7C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www.trgassociates.com</a:t>
            </a:r>
            <a:endParaRPr lang="en-US" sz="2000" dirty="0">
              <a:solidFill>
                <a:srgbClr val="63B7C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45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435703"/>
            <a:ext cx="11214100" cy="59093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Annual Trend Dollars of RMR*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8243"/>
              </p:ext>
            </p:extLst>
          </p:nvPr>
        </p:nvGraphicFramePr>
        <p:xfrm>
          <a:off x="685802" y="1463040"/>
          <a:ext cx="10972798" cy="3931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Size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2018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/>
                        <a:t>2019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/>
                        <a:t>2020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3-50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0" dirty="0">
                          <a:solidFill>
                            <a:schemeClr val="bg1"/>
                          </a:solidFill>
                        </a:rPr>
                        <a:t>$</a:t>
                      </a:r>
                      <a:endParaRPr lang="en-GB" sz="2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302,197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0">
                          <a:solidFill>
                            <a:schemeClr val="bg1"/>
                          </a:solidFill>
                        </a:rPr>
                        <a:t>$</a:t>
                      </a:r>
                      <a:endParaRPr lang="en-GB" sz="2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909,695 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0">
                          <a:solidFill>
                            <a:schemeClr val="bg1"/>
                          </a:solidFill>
                        </a:rPr>
                        <a:t>$</a:t>
                      </a:r>
                      <a:endParaRPr lang="en-GB" sz="22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403,929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51-100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985,066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4,422,419 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1,316,603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101-200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1,889,849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12,971,670 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6,456,098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201-500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16,968,853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32,075,479 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22,988,107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500+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en-US" sz="2200" b="0" u="sng" strike="noStrike" dirty="0">
                          <a:solidFill>
                            <a:schemeClr val="bg1"/>
                          </a:solidFill>
                          <a:effectLst/>
                        </a:rPr>
                        <a:t>361,045,697</a:t>
                      </a:r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     </a:t>
                      </a:r>
                      <a:r>
                        <a:rPr lang="en-US" sz="2200" b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643,960,399</a:t>
                      </a:r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672,625,116</a:t>
                      </a:r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381,191,662</a:t>
                      </a:r>
                      <a:endParaRPr lang="en-US" sz="2200" b="0" i="0" u="sng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694,339,662 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703,789,853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E60B1E7-AE5E-48BD-BFEC-622565CD38E4}"/>
              </a:ext>
            </a:extLst>
          </p:cNvPr>
          <p:cNvSpPr txBox="1"/>
          <p:nvPr/>
        </p:nvSpPr>
        <p:spPr>
          <a:xfrm>
            <a:off x="444500" y="6254519"/>
            <a:ext cx="867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a typeface="Arial Unicode MS" panose="020B0604020202020204"/>
              </a:rPr>
              <a:t>*Includes branches of companies reflected by RMR size/Attrition if provided</a:t>
            </a:r>
          </a:p>
        </p:txBody>
      </p:sp>
    </p:spTree>
    <p:extLst>
      <p:ext uri="{BB962C8B-B14F-4D97-AF65-F5344CB8AC3E}">
        <p14:creationId xmlns:p14="http://schemas.microsoft.com/office/powerpoint/2010/main" val="33736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Annual Trend Dollars of RMR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87185"/>
              </p:ext>
            </p:extLst>
          </p:nvPr>
        </p:nvGraphicFramePr>
        <p:xfrm>
          <a:off x="756019" y="1698238"/>
          <a:ext cx="10758647" cy="290731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200397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52353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00397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52353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00397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52353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00397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564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Customer 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2018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/>
                        <a:t>2019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/>
                        <a:t>2020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$</a:t>
                      </a:r>
                      <a:endParaRPr lang="en-GB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65,650,799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$</a:t>
                      </a:r>
                      <a:endParaRPr lang="en-GB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122,954,143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$</a:t>
                      </a:r>
                      <a:endParaRPr lang="en-GB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   142,345,396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162,909,974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>
                          <a:solidFill>
                            <a:schemeClr val="bg1"/>
                          </a:solidFill>
                          <a:effectLst/>
                        </a:rPr>
                        <a:t>328,967,274 </a:t>
                      </a:r>
                      <a:endParaRPr lang="en-US" sz="2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   302,173,068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b="0" u="sng" strike="noStrike" dirty="0">
                          <a:solidFill>
                            <a:schemeClr val="bg1"/>
                          </a:solidFill>
                          <a:effectLst/>
                        </a:rPr>
                        <a:t>152,630,889</a:t>
                      </a:r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sng" strike="noStrike" dirty="0">
                          <a:solidFill>
                            <a:schemeClr val="bg1"/>
                          </a:solidFill>
                          <a:effectLst/>
                        </a:rPr>
                        <a:t>242,418,245</a:t>
                      </a:r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sng" strike="noStrike" dirty="0">
                          <a:effectLst/>
                          <a:latin typeface="+mn-lt"/>
                        </a:rPr>
                        <a:t>    259,271,389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381,191,662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694,339,662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   703,789,853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1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9093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Annual Trend Dollars of RMR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196750"/>
              </p:ext>
            </p:extLst>
          </p:nvPr>
        </p:nvGraphicFramePr>
        <p:xfrm>
          <a:off x="565151" y="1664682"/>
          <a:ext cx="10972798" cy="2286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65338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44196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Customer 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2018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/>
                        <a:t>2019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/>
                        <a:t>2020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Residential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230,316,551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$</a:t>
                      </a:r>
                      <a:endParaRPr lang="en-GB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517,100,871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$</a:t>
                      </a:r>
                      <a:endParaRPr lang="en-GB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517,985,056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Commercial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sng" strike="noStrike" dirty="0">
                          <a:solidFill>
                            <a:schemeClr val="bg1"/>
                          </a:solidFill>
                          <a:effectLst/>
                        </a:rPr>
                        <a:t>150,875,111</a:t>
                      </a:r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sng" strike="noStrike" dirty="0">
                          <a:solidFill>
                            <a:schemeClr val="bg1"/>
                          </a:solidFill>
                          <a:effectLst/>
                        </a:rPr>
                        <a:t>177,238,791 </a:t>
                      </a:r>
                      <a:endParaRPr lang="en-US" sz="2200" b="0" i="0" u="sng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185,804,797</a:t>
                      </a:r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381,191,662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694,339,662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703,789,853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1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66" y="472524"/>
            <a:ext cx="11214100" cy="50783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Attrition Update through Year End 2020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5030"/>
              </p:ext>
            </p:extLst>
          </p:nvPr>
        </p:nvGraphicFramePr>
        <p:xfrm>
          <a:off x="548617" y="1466442"/>
          <a:ext cx="10972798" cy="4480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Northeast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13.08%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11.00%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12.90%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11.02%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12.99%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10.86%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Southeast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13.54%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11.29%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15.45%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>
                          <a:solidFill>
                            <a:schemeClr val="bg1"/>
                          </a:solidFill>
                          <a:effectLst/>
                        </a:rPr>
                        <a:t>13.04%</a:t>
                      </a:r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14.35%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11.66%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Midwest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12.88%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10.86%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14.62%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12.90%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13.53%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11.30%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Southwest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14.79%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12.85%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16.39%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14.40%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14.80%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12.58%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13.43%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10.99%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14.10%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11.53%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13.67%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11.22%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690315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International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13.86%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11.91%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14.87%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13.28%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15.17%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13.54%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3232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6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476730"/>
            <a:ext cx="11214100" cy="50783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Attrition Update through Year End 2020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939973"/>
              </p:ext>
            </p:extLst>
          </p:nvPr>
        </p:nvGraphicFramePr>
        <p:xfrm>
          <a:off x="482602" y="1463040"/>
          <a:ext cx="10972798" cy="3931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Co. 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3-50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8.18%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6.65%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10.96%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9.27%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12.40%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11.26%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51-100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9.40%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7.52%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16.21%</a:t>
                      </a:r>
                      <a:endParaRPr lang="en-US" sz="2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13.32%</a:t>
                      </a:r>
                      <a:endParaRPr lang="en-US" sz="2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8.42%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7.03%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101-200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10.24%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8.55%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15.79%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12.92%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12.24%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10.78%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201-500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10.66%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8.93%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12.79%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9.82%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9.73%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8.33%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500+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13.71%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11.54%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14.83%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12.75%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14.15%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11.70%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9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231" y="57769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Net Attrition by Company Size</a:t>
            </a:r>
            <a:br>
              <a:rPr lang="en-US" sz="3400" dirty="0"/>
            </a:br>
            <a:r>
              <a:rPr lang="en-US" sz="3400" dirty="0"/>
              <a:t>10 Year Profile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41010"/>
              </p:ext>
            </p:extLst>
          </p:nvPr>
        </p:nvGraphicFramePr>
        <p:xfrm>
          <a:off x="995376" y="1842597"/>
          <a:ext cx="8456534" cy="4119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73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387394"/>
            <a:ext cx="11214100" cy="50783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Attrition Update through Year End 2020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21227"/>
              </p:ext>
            </p:extLst>
          </p:nvPr>
        </p:nvGraphicFramePr>
        <p:xfrm>
          <a:off x="482602" y="1597570"/>
          <a:ext cx="10972798" cy="28346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16.06%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13.95%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16.38%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14.06%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15.42%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12.60%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12.03%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9.68%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14.05%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11.89%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12.79%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10.37%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14.07%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12.12%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14.90%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12.86%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14.55%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12.51%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3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2994" y="549710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Net Attrition by Origination Source</a:t>
            </a:r>
            <a:br>
              <a:rPr lang="en-US" sz="3400" dirty="0"/>
            </a:br>
            <a:r>
              <a:rPr lang="en-US" sz="3400" dirty="0"/>
              <a:t>10 Year Profile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66956"/>
              </p:ext>
            </p:extLst>
          </p:nvPr>
        </p:nvGraphicFramePr>
        <p:xfrm>
          <a:off x="903869" y="1704827"/>
          <a:ext cx="8699573" cy="423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34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366990"/>
            <a:ext cx="11214100" cy="50783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Attrition Update through Year End 2020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03181"/>
              </p:ext>
            </p:extLst>
          </p:nvPr>
        </p:nvGraphicFramePr>
        <p:xfrm>
          <a:off x="488950" y="1605959"/>
          <a:ext cx="10972798" cy="2286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Customer Type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Residential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14.21%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12.14%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15.32%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13.36%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14.58%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12.12%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Commercial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12.52%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10.25%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13.13%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10.44%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12.28%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10.20%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8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D9ED9388-6B8B-44A1-825F-3FF43662090C}"/>
              </a:ext>
            </a:extLst>
          </p:cNvPr>
          <p:cNvSpPr txBox="1">
            <a:spLocks/>
          </p:cNvSpPr>
          <p:nvPr/>
        </p:nvSpPr>
        <p:spPr>
          <a:xfrm>
            <a:off x="930393" y="600225"/>
            <a:ext cx="1035194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Residential vs. Commercial </a:t>
            </a:r>
          </a:p>
          <a:p>
            <a:r>
              <a:rPr lang="en-US" sz="4000" dirty="0"/>
              <a:t>10 Year Profile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3CCB01F3-9636-4591-BEC3-4BC875F6AF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688991"/>
              </p:ext>
            </p:extLst>
          </p:nvPr>
        </p:nvGraphicFramePr>
        <p:xfrm>
          <a:off x="779687" y="1921024"/>
          <a:ext cx="8830905" cy="1958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E7531FAF-F32F-4180-9885-E8968148BE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951754"/>
              </p:ext>
            </p:extLst>
          </p:nvPr>
        </p:nvGraphicFramePr>
        <p:xfrm>
          <a:off x="770503" y="3883287"/>
          <a:ext cx="8504070" cy="22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581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BABC1E8-E41A-4E3D-AF3C-A0DE12385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3" y="302004"/>
            <a:ext cx="7952765" cy="59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A93265-D1B1-4AB4-94CF-C9C5ADAA8466}"/>
              </a:ext>
            </a:extLst>
          </p:cNvPr>
          <p:cNvSpPr txBox="1"/>
          <p:nvPr/>
        </p:nvSpPr>
        <p:spPr>
          <a:xfrm>
            <a:off x="8520752" y="2274838"/>
            <a:ext cx="3066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Due Diligence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Acquisition Planning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Seeking Debt &amp;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Operations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Business Valuations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Expert Witness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Customer Surveys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Social Media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97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63" y="304800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Reason Code Analysis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78895"/>
              </p:ext>
            </p:extLst>
          </p:nvPr>
        </p:nvGraphicFramePr>
        <p:xfrm>
          <a:off x="1346290" y="1278783"/>
          <a:ext cx="8766662" cy="52208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609802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289215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289215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289215">
                  <a:extLst>
                    <a:ext uri="{9D8B030D-6E8A-4147-A177-3AD203B41FA5}">
                      <a16:colId xmlns:a16="http://schemas.microsoft.com/office/drawing/2014/main" val="1710431596"/>
                    </a:ext>
                  </a:extLst>
                </a:gridCol>
                <a:gridCol w="1289215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Cancellation Reason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Collection/Non-Payment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11.6%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11.1%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14.15%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DotumChe" panose="020B0609000101010101" pitchFamily="49" charset="-127"/>
                        </a:rPr>
                        <a:t>10.60%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Moved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34.1%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anose="020B0604020202020204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33.8%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39.04%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DotumChe" panose="020B0609000101010101" pitchFamily="49" charset="-127"/>
                        </a:rPr>
                        <a:t>33.77%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Poor Service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2.5%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3.3%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1.85%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DotumChe" panose="020B0609000101010101" pitchFamily="49" charset="-127"/>
                        </a:rPr>
                        <a:t>2.67%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Lost to Competition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12.9%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13.4%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9.31%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17.80%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 Longer Using System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15.0%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13.1%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17.69%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12.84%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Sold/Out of Business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8.5%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9.9%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4.85%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9.03%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10226216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Financial Difficulties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4.2%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4.0%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4.34%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5.63%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66042129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Property Abandoned/Vacant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0.2%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0.1%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0.01%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0.40%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6428302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End of Contract Term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0.4%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0.9%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0.04%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0.72%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Deceased/Rest home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1.2%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1.1%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0.11%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0.91%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78959395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PI Rescinded/RMR Reduction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9.0%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 panose="020B0604020202020204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7.8%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5.90%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DotumChe" panose="020B0503020000020004" pitchFamily="49" charset="-127"/>
                        </a:rPr>
                        <a:t>4.55%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86860244"/>
                  </a:ext>
                </a:extLst>
              </a:tr>
              <a:tr h="40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2G/3G Transition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0.4%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1.5%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2.73%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0.74%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2778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83" y="31894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Top Reasons for Attrition </a:t>
            </a:r>
          </a:p>
        </p:txBody>
      </p:sp>
      <p:graphicFrame>
        <p:nvGraphicFramePr>
          <p:cNvPr id="4" name="Top Reasons for Attrition">
            <a:extLst>
              <a:ext uri="{FF2B5EF4-FFF2-40B4-BE49-F238E27FC236}">
                <a16:creationId xmlns:a16="http://schemas.microsoft.com/office/drawing/2014/main" id="{8723D805-1536-4149-A362-97CF8EEB2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653197"/>
              </p:ext>
            </p:extLst>
          </p:nvPr>
        </p:nvGraphicFramePr>
        <p:xfrm>
          <a:off x="549193" y="1415258"/>
          <a:ext cx="9325763" cy="470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8071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560" y="560169"/>
            <a:ext cx="8375956" cy="10876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Net Attrition by Reason Code - Top 5 Reasons</a:t>
            </a:r>
            <a:br>
              <a:rPr lang="en-US" sz="3400" dirty="0"/>
            </a:br>
            <a:endParaRPr lang="en-US" sz="3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795466"/>
              </p:ext>
            </p:extLst>
          </p:nvPr>
        </p:nvGraphicFramePr>
        <p:xfrm>
          <a:off x="1206733" y="1299201"/>
          <a:ext cx="7912751" cy="458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868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476730"/>
            <a:ext cx="11214100" cy="50783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Attrition Comparison 500+ Co Size 2009/10 – 19/20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/>
        </p:nvGraphicFramePr>
        <p:xfrm>
          <a:off x="482602" y="1463040"/>
          <a:ext cx="10972798" cy="220295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6957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154163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149610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161510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142262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142262">
                  <a:extLst>
                    <a:ext uri="{9D8B030D-6E8A-4147-A177-3AD203B41FA5}">
                      <a16:colId xmlns:a16="http://schemas.microsoft.com/office/drawing/2014/main" val="3214257125"/>
                    </a:ext>
                  </a:extLst>
                </a:gridCol>
                <a:gridCol w="1142262">
                  <a:extLst>
                    <a:ext uri="{9D8B030D-6E8A-4147-A177-3AD203B41FA5}">
                      <a16:colId xmlns:a16="http://schemas.microsoft.com/office/drawing/2014/main" val="1288385658"/>
                    </a:ext>
                  </a:extLst>
                </a:gridCol>
                <a:gridCol w="1197626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106146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584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4748" marR="74748" marT="37374" marB="3737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00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Co. 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00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500+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11.74%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9.09%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11.41%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8.68%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14.83%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12.75%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14.15%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11.70%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617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RMR</a:t>
                      </a:r>
                    </a:p>
                  </a:txBody>
                  <a:tcPr marL="68580" marR="68580" marT="34290" marB="3429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$120,944,419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$137,082,802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$643,960,399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$672,625,116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3311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9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EC3B-8730-4B23-83A9-E2DEA887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66" y="629794"/>
            <a:ext cx="8596668" cy="739219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Attrition Analytics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3E27D-A381-4DD2-8BFC-403B22D0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909" y="1435274"/>
            <a:ext cx="8596668" cy="448182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92278F"/>
              </a:buClr>
              <a:defRPr/>
            </a:pPr>
            <a:r>
              <a:rPr lang="en-US" dirty="0">
                <a:solidFill>
                  <a:schemeClr val="tx1"/>
                </a:solidFill>
              </a:rPr>
              <a:t>Provides data and focus:</a:t>
            </a:r>
          </a:p>
          <a:p>
            <a:pPr marL="742950" lvl="1" indent="-285750">
              <a:spcBef>
                <a:spcPts val="0"/>
              </a:spcBef>
              <a:buClr>
                <a:srgbClr val="92278F"/>
              </a:buClr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/>
                </a:solidFill>
              </a:rPr>
              <a:t>By Branch</a:t>
            </a:r>
          </a:p>
          <a:p>
            <a:pPr marL="742950" lvl="1" indent="-285750">
              <a:spcBef>
                <a:spcPts val="0"/>
              </a:spcBef>
              <a:buClr>
                <a:srgbClr val="92278F"/>
              </a:buClr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/>
                </a:solidFill>
              </a:rPr>
              <a:t>Service Issues</a:t>
            </a:r>
          </a:p>
          <a:p>
            <a:pPr marL="742950" lvl="1" indent="-285750">
              <a:spcBef>
                <a:spcPts val="0"/>
              </a:spcBef>
              <a:buClr>
                <a:srgbClr val="92278F"/>
              </a:buClr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/>
                </a:solidFill>
              </a:rPr>
              <a:t>Central Station Issues</a:t>
            </a:r>
          </a:p>
          <a:p>
            <a:pPr marL="742950" lvl="1" indent="-285750">
              <a:spcBef>
                <a:spcPts val="0"/>
              </a:spcBef>
              <a:buClr>
                <a:srgbClr val="92278F"/>
              </a:buClr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/>
                </a:solidFill>
              </a:rPr>
              <a:t>By Product Utilization Issues</a:t>
            </a:r>
          </a:p>
          <a:p>
            <a:pPr marL="0" lvl="1">
              <a:spcBef>
                <a:spcPts val="600"/>
              </a:spcBef>
              <a:buClr>
                <a:srgbClr val="92278F"/>
              </a:buClr>
              <a:defRPr/>
            </a:pPr>
            <a:r>
              <a:rPr lang="en-US" sz="2000" dirty="0">
                <a:solidFill>
                  <a:schemeClr val="tx1"/>
                </a:solidFill>
              </a:rPr>
              <a:t>Attrition Predictive Analytics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Analysis of Customer Touches - Email, Phone Contacts, Payment history, Signal activity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Complaint's analysis and NPS score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Assign values to customer characteristics and weight each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Arrive at an Attrition Predictive Index  (API)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Develop a Corrective Action plan by API Index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200150" lvl="2" indent="-285750">
              <a:spcBef>
                <a:spcPts val="0"/>
              </a:spcBef>
              <a:buClr>
                <a:srgbClr val="92278F"/>
              </a:buClr>
              <a:buFont typeface="Wingdings 3" charset="2"/>
              <a:buChar char=""/>
              <a:defRPr/>
            </a:pPr>
            <a:r>
              <a:rPr lang="en-US" sz="1800" dirty="0">
                <a:solidFill>
                  <a:schemeClr val="tx1"/>
                </a:solidFill>
              </a:rPr>
              <a:t>Cancel Pending </a:t>
            </a:r>
          </a:p>
          <a:p>
            <a:pPr marL="1200150" lvl="2" indent="-285750">
              <a:spcBef>
                <a:spcPts val="0"/>
              </a:spcBef>
              <a:buClr>
                <a:srgbClr val="92278F"/>
              </a:buClr>
              <a:buFont typeface="Wingdings 3" charset="2"/>
              <a:buChar char=""/>
              <a:defRPr/>
            </a:pPr>
            <a:r>
              <a:rPr lang="en-US" sz="1800" dirty="0">
                <a:solidFill>
                  <a:schemeClr val="tx1"/>
                </a:solidFill>
              </a:rPr>
              <a:t>Probable Cancel Pending </a:t>
            </a:r>
          </a:p>
          <a:p>
            <a:pPr marL="1200150" lvl="2" indent="-285750">
              <a:spcBef>
                <a:spcPts val="0"/>
              </a:spcBef>
              <a:buClr>
                <a:srgbClr val="92278F"/>
              </a:buClr>
              <a:buFont typeface="Wingdings 3" charset="2"/>
              <a:buChar char=""/>
              <a:defRPr/>
            </a:pPr>
            <a:r>
              <a:rPr lang="en-US" sz="1800" dirty="0">
                <a:solidFill>
                  <a:schemeClr val="tx1"/>
                </a:solidFill>
              </a:rPr>
              <a:t>Watch List </a:t>
            </a:r>
          </a:p>
        </p:txBody>
      </p:sp>
    </p:spTree>
    <p:extLst>
      <p:ext uri="{BB962C8B-B14F-4D97-AF65-F5344CB8AC3E}">
        <p14:creationId xmlns:p14="http://schemas.microsoft.com/office/powerpoint/2010/main" val="2206642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PERS Attrition Profile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20A7B-3A29-4A88-ADE1-0BA70B9BE759}"/>
              </a:ext>
            </a:extLst>
          </p:cNvPr>
          <p:cNvSpPr txBox="1"/>
          <p:nvPr/>
        </p:nvSpPr>
        <p:spPr>
          <a:xfrm>
            <a:off x="673754" y="2160590"/>
            <a:ext cx="3973943" cy="344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Sources: Published Attrition metrics, company and PERS Central Station interviews and PERS transaction presentations/analysis. 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4A9A034-96A1-4BED-8832-AC15AC693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639862"/>
              </p:ext>
            </p:extLst>
          </p:nvPr>
        </p:nvGraphicFramePr>
        <p:xfrm>
          <a:off x="5690681" y="1492899"/>
          <a:ext cx="5911634" cy="3713581"/>
        </p:xfrm>
        <a:graphic>
          <a:graphicData uri="http://schemas.openxmlformats.org/drawingml/2006/table">
            <a:tbl>
              <a:tblPr firstRow="1" bandRow="1">
                <a:noFill/>
                <a:tableStyleId>{E269D01E-BC32-4049-B463-5C60D7B0CCD2}</a:tableStyleId>
              </a:tblPr>
              <a:tblGrid>
                <a:gridCol w="2074559">
                  <a:extLst>
                    <a:ext uri="{9D8B030D-6E8A-4147-A177-3AD203B41FA5}">
                      <a16:colId xmlns:a16="http://schemas.microsoft.com/office/drawing/2014/main" val="3667361950"/>
                    </a:ext>
                  </a:extLst>
                </a:gridCol>
                <a:gridCol w="1279025">
                  <a:extLst>
                    <a:ext uri="{9D8B030D-6E8A-4147-A177-3AD203B41FA5}">
                      <a16:colId xmlns:a16="http://schemas.microsoft.com/office/drawing/2014/main" val="3298689792"/>
                    </a:ext>
                  </a:extLst>
                </a:gridCol>
                <a:gridCol w="1279025">
                  <a:extLst>
                    <a:ext uri="{9D8B030D-6E8A-4147-A177-3AD203B41FA5}">
                      <a16:colId xmlns:a16="http://schemas.microsoft.com/office/drawing/2014/main" val="3427659599"/>
                    </a:ext>
                  </a:extLst>
                </a:gridCol>
                <a:gridCol w="1279025">
                  <a:extLst>
                    <a:ext uri="{9D8B030D-6E8A-4147-A177-3AD203B41FA5}">
                      <a16:colId xmlns:a16="http://schemas.microsoft.com/office/drawing/2014/main" val="2362216827"/>
                    </a:ext>
                  </a:extLst>
                </a:gridCol>
              </a:tblGrid>
              <a:tr h="59195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Attrition Profile Comparative</a:t>
                      </a:r>
                      <a:endParaRPr lang="en-US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20604" marB="10302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84806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38999"/>
                  </a:ext>
                </a:extLst>
              </a:tr>
              <a:tr h="790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Data Population</a:t>
                      </a:r>
                      <a:endParaRPr lang="en-US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1,603,000 Subscribers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1,545,800 Subscribers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2,172,000 Subscribers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45650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Estimated RMR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$39.5M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$38.4M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$64.4M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27343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Annualized Attrition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31.14%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29.40%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28.58%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591243"/>
                  </a:ext>
                </a:extLst>
              </a:tr>
              <a:tr h="790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Monthly Average Attrition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2.60%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2.45%</a:t>
                      </a:r>
                      <a:endParaRPr lang="en-US" sz="14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2.38%</a:t>
                      </a:r>
                      <a:endParaRPr lang="en-US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480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80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90" y="125431"/>
            <a:ext cx="10507801" cy="58253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PERS Attrition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Reasons Comparison</a:t>
            </a:r>
            <a:br>
              <a:rPr lang="en-US" sz="3200" b="1" dirty="0">
                <a:solidFill>
                  <a:schemeClr val="bg1">
                    <a:lumMod val="95000"/>
                  </a:schemeClr>
                </a:solidFill>
              </a:rPr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20A7B-3A29-4A88-ADE1-0BA70B9BE759}"/>
              </a:ext>
            </a:extLst>
          </p:cNvPr>
          <p:cNvSpPr txBox="1"/>
          <p:nvPr/>
        </p:nvSpPr>
        <p:spPr>
          <a:xfrm>
            <a:off x="2555777" y="6596390"/>
            <a:ext cx="105893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Sources: Published Attrition metrics, company and PERS Central Station interviews and PERS transaction presentations/analysis.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AE4BCC-17F2-4C2C-9FCE-563862E90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03273"/>
              </p:ext>
            </p:extLst>
          </p:nvPr>
        </p:nvGraphicFramePr>
        <p:xfrm>
          <a:off x="478172" y="892525"/>
          <a:ext cx="11578635" cy="565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4997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729" y="806900"/>
            <a:ext cx="7084162" cy="1325563"/>
          </a:xfrm>
        </p:spPr>
        <p:txBody>
          <a:bodyPr>
            <a:normAutofit/>
          </a:bodyPr>
          <a:lstStyle/>
          <a:p>
            <a:r>
              <a:rPr lang="en-US" sz="3100" dirty="0"/>
              <a:t>TRG Maintains Full Confidentiality of Participant’s Figures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38045" y="2640517"/>
            <a:ext cx="8107762" cy="4005495"/>
          </a:xfrm>
        </p:spPr>
        <p:txBody>
          <a:bodyPr/>
          <a:lstStyle/>
          <a:p>
            <a:r>
              <a:rPr lang="en-US" sz="2400" dirty="0"/>
              <a:t>Summary results as presented will be available on </a:t>
            </a:r>
          </a:p>
          <a:p>
            <a:r>
              <a:rPr lang="en-US" sz="2400" dirty="0"/>
              <a:t>TMA Web-Site  (</a:t>
            </a:r>
            <a:r>
              <a:rPr lang="en-US" sz="2400" dirty="0">
                <a:solidFill>
                  <a:srgbClr val="92D050"/>
                </a:solidFill>
                <a:hlinkClick r:id="rId2"/>
              </a:rPr>
              <a:t>www.tma.us</a:t>
            </a:r>
            <a:r>
              <a:rPr lang="en-US" sz="2400" dirty="0"/>
              <a:t>)</a:t>
            </a:r>
          </a:p>
          <a:p>
            <a:r>
              <a:rPr lang="en-US" sz="2400" dirty="0"/>
              <a:t>TRG Web-Site (</a:t>
            </a:r>
            <a:r>
              <a:rPr lang="en-US" sz="2400" dirty="0">
                <a:hlinkClick r:id="rId3"/>
              </a:rPr>
              <a:t>www.trgassociates.com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Next update for 2021 – August 2022		</a:t>
            </a:r>
          </a:p>
          <a:p>
            <a:pPr marL="0" indent="0">
              <a:buNone/>
            </a:pPr>
            <a:r>
              <a:rPr lang="en-US" sz="2400" dirty="0"/>
              <a:t>    Posted in September 2022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4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Defining Attrition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Gross Attrition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loss of existing customers and their associated recurring monthly revenue (RMR) for contracted services during a particular customer/ calendar cycle</a:t>
            </a:r>
          </a:p>
          <a:p>
            <a:r>
              <a:rPr lang="en-US" dirty="0">
                <a:solidFill>
                  <a:schemeClr val="tx1"/>
                </a:solidFill>
              </a:rPr>
              <a:t>Net Attrition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Gross Attrition plus the add back of “like customer” gains thru resigns of the existing locations –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 The Home/Business location is your ultimate customer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 Price increases for inflation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 Price increases for additional services or technology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10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30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Defining Attrition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520563"/>
            <a:ext cx="8596668" cy="4019416"/>
          </a:xfrm>
        </p:spPr>
        <p:txBody>
          <a:bodyPr>
            <a:normAutofit/>
          </a:bodyPr>
          <a:lstStyle/>
          <a:p>
            <a:r>
              <a:rPr lang="en-US" sz="2400" dirty="0"/>
              <a:t>The Short Version</a:t>
            </a:r>
          </a:p>
          <a:p>
            <a:pPr lvl="1"/>
            <a:r>
              <a:rPr lang="en-US" sz="2400" dirty="0"/>
              <a:t>The measurement of customer dissatisfaction with or need for the system</a:t>
            </a:r>
          </a:p>
          <a:p>
            <a:r>
              <a:rPr lang="en-US" sz="2400" dirty="0"/>
              <a:t>Why Measure?</a:t>
            </a:r>
          </a:p>
          <a:p>
            <a:pPr lvl="1"/>
            <a:r>
              <a:rPr lang="en-US" sz="2400" dirty="0"/>
              <a:t>Attrition measures customer dissatisfaction which, for the most part, is company caused.</a:t>
            </a:r>
          </a:p>
          <a:p>
            <a:pPr lvl="1"/>
            <a:r>
              <a:rPr lang="en-US" sz="2400" dirty="0"/>
              <a:t>The Attrition Tracking Process should be managed to identify, focus on, and rectify those causes within each organization.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10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en-US" sz="9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007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1242" y="707355"/>
            <a:ext cx="9200839" cy="535531"/>
          </a:xfrm>
        </p:spPr>
        <p:txBody>
          <a:bodyPr>
            <a:noAutofit/>
          </a:bodyPr>
          <a:lstStyle/>
          <a:p>
            <a:r>
              <a:rPr lang="en-US" sz="4000" dirty="0"/>
              <a:t>Attrition Measurement Methodology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810661" y="1242886"/>
            <a:ext cx="8382000" cy="4528343"/>
          </a:xfrm>
        </p:spPr>
        <p:txBody>
          <a:bodyPr>
            <a:normAutofit fontScale="85000" lnSpcReduction="20000"/>
          </a:bodyPr>
          <a:lstStyle/>
          <a:p>
            <a:endParaRPr lang="en-US" sz="2800" dirty="0"/>
          </a:p>
          <a:p>
            <a:r>
              <a:rPr lang="en-US" sz="2800" dirty="0"/>
              <a:t>Weighted Ending RMR Attrition Method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Step 1:  Cancelled RMR for the Reporting Period = 	Monthly Attrition Sum of Ending RMR for Each Month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	Step 2:  Monthly Attrition (from Step 1)* 12  =     	Annualized Attrition</a:t>
            </a:r>
          </a:p>
          <a:p>
            <a:pPr marL="0" indent="0">
              <a:buNone/>
            </a:pPr>
            <a:r>
              <a:rPr lang="en-US" sz="2800" dirty="0"/>
              <a:t>                  </a:t>
            </a:r>
          </a:p>
          <a:p>
            <a:r>
              <a:rPr lang="en-US" sz="2800" dirty="0"/>
              <a:t>An Excel Attrition Measurement Template is available on</a:t>
            </a:r>
          </a:p>
          <a:p>
            <a:pPr marL="0" indent="0">
              <a:buNone/>
            </a:pPr>
            <a:r>
              <a:rPr lang="en-US" sz="2800" dirty="0"/>
              <a:t>      the TRG website with calculation formulas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01662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67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92" y="748990"/>
            <a:ext cx="10327216" cy="1320800"/>
          </a:xfrm>
        </p:spPr>
        <p:txBody>
          <a:bodyPr>
            <a:normAutofit/>
          </a:bodyPr>
          <a:lstStyle/>
          <a:p>
            <a:r>
              <a:rPr lang="en-US" sz="3400" dirty="0"/>
              <a:t>Benefits of Weighted Ending RMR</a:t>
            </a:r>
            <a:br>
              <a:rPr lang="en-US" sz="3400" dirty="0"/>
            </a:br>
            <a:r>
              <a:rPr lang="en-US" sz="3400" dirty="0"/>
              <a:t>Method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29385" y="1588043"/>
            <a:ext cx="8596668" cy="3880773"/>
          </a:xfrm>
        </p:spPr>
        <p:txBody>
          <a:bodyPr/>
          <a:lstStyle/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Accounts for and weights RMR acquisitions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Accounts for timing of acquired RMR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Accounts for rapid internal growth and the timing thereof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Similar to many lending/equity institution’s preferred calculation.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6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659" y="695447"/>
            <a:ext cx="8596668" cy="1320800"/>
          </a:xfrm>
        </p:spPr>
        <p:txBody>
          <a:bodyPr>
            <a:normAutofit/>
          </a:bodyPr>
          <a:lstStyle/>
          <a:p>
            <a:r>
              <a:rPr lang="en-US" sz="3800" dirty="0"/>
              <a:t>The Geography of Attrition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379687" y="1591993"/>
            <a:ext cx="7742766" cy="310356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NE/Mid Atlantic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Southeast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Midwest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Southwest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International 		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86666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055380" cy="140053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Table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0" y="570335"/>
            <a:ext cx="11094180" cy="5717330"/>
          </a:xfrm>
          <a:effectLst>
            <a:glow rad="5461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180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74" y="416234"/>
            <a:ext cx="11214100" cy="59093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Annual Trend Dollars of RMR*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78055"/>
              </p:ext>
            </p:extLst>
          </p:nvPr>
        </p:nvGraphicFramePr>
        <p:xfrm>
          <a:off x="596348" y="1578182"/>
          <a:ext cx="10820953" cy="427265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213140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56131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13140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5613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13140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56131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1314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1037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Region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2018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/>
                        <a:t>2019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/>
                        <a:t>2020</a:t>
                      </a:r>
                      <a:endParaRPr lang="en-GB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Northeast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$</a:t>
                      </a:r>
                      <a:endParaRPr lang="en-GB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61,733,809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$</a:t>
                      </a:r>
                      <a:endParaRPr lang="en-GB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105,525,041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$</a:t>
                      </a:r>
                      <a:endParaRPr lang="en-GB" sz="2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107,624,648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83,800,371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202,121,819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205,684,331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Midwest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66,113,540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116,843,212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118,450,840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Southwest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57,191,449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98,181,551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99,258,428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79,871,416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136,620,587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138,915,926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International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sng" strike="noStrike" dirty="0">
                          <a:solidFill>
                            <a:schemeClr val="bg1"/>
                          </a:solidFill>
                          <a:effectLst/>
                        </a:rPr>
                        <a:t>32,481,077</a:t>
                      </a:r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sng" strike="noStrike" dirty="0">
                          <a:solidFill>
                            <a:schemeClr val="bg1"/>
                          </a:solidFill>
                          <a:effectLst/>
                        </a:rPr>
                        <a:t>35,047,452</a:t>
                      </a:r>
                      <a:endParaRPr lang="en-US" sz="2200" b="0" i="0" u="sng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$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sng" strike="noStrike" dirty="0">
                          <a:effectLst/>
                          <a:latin typeface="+mn-lt"/>
                        </a:rPr>
                        <a:t>33,855,680</a:t>
                      </a:r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381,191,662 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694,339,662</a:t>
                      </a:r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effectLst/>
                          <a:latin typeface="+mn-lt"/>
                        </a:rPr>
                        <a:t>703,789,853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187539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27E1FD-9B10-48A0-A511-65489E98EA11}"/>
              </a:ext>
            </a:extLst>
          </p:cNvPr>
          <p:cNvSpPr txBox="1"/>
          <p:nvPr/>
        </p:nvSpPr>
        <p:spPr>
          <a:xfrm flipH="1">
            <a:off x="320948" y="6134023"/>
            <a:ext cx="420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*Recurring Monthly 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17042</TotalTime>
  <Words>1231</Words>
  <Application>Microsoft Office PowerPoint</Application>
  <PresentationFormat>Widescreen</PresentationFormat>
  <Paragraphs>520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Unicode MS</vt:lpstr>
      <vt:lpstr>Calibri</vt:lpstr>
      <vt:lpstr>Century Gothic</vt:lpstr>
      <vt:lpstr>Trebuchet MS</vt:lpstr>
      <vt:lpstr>Wingdings 3</vt:lpstr>
      <vt:lpstr>Facet</vt:lpstr>
      <vt:lpstr>Attrition Measurement Update 2020</vt:lpstr>
      <vt:lpstr>PowerPoint Presentation</vt:lpstr>
      <vt:lpstr>Defining Attrition</vt:lpstr>
      <vt:lpstr>Defining Attrition</vt:lpstr>
      <vt:lpstr>Attrition Measurement Methodology</vt:lpstr>
      <vt:lpstr>Benefits of Weighted Ending RMR Method</vt:lpstr>
      <vt:lpstr>The Geography of Attrition</vt:lpstr>
      <vt:lpstr> </vt:lpstr>
      <vt:lpstr>Annual Trend Dollars of RMR*</vt:lpstr>
      <vt:lpstr>Annual Trend Dollars of RMR*</vt:lpstr>
      <vt:lpstr>Annual Trend Dollars of RMR</vt:lpstr>
      <vt:lpstr>Annual Trend Dollars of RMR</vt:lpstr>
      <vt:lpstr>Attrition Update through Year End 2020</vt:lpstr>
      <vt:lpstr>Attrition Update through Year End 2020</vt:lpstr>
      <vt:lpstr>Net Attrition by Company Size 10 Year Profile</vt:lpstr>
      <vt:lpstr>Attrition Update through Year End 2020</vt:lpstr>
      <vt:lpstr>Net Attrition by Origination Source 10 Year Profile</vt:lpstr>
      <vt:lpstr>Attrition Update through Year End 2020</vt:lpstr>
      <vt:lpstr>PowerPoint Presentation</vt:lpstr>
      <vt:lpstr>Reason Code Analysis</vt:lpstr>
      <vt:lpstr>Top Reasons for Attrition </vt:lpstr>
      <vt:lpstr>Net Attrition by Reason Code - Top 5 Reasons </vt:lpstr>
      <vt:lpstr>Attrition Comparison 500+ Co Size 2009/10 – 19/20</vt:lpstr>
      <vt:lpstr> Attrition Analytics</vt:lpstr>
      <vt:lpstr>PERS Attrition Profile</vt:lpstr>
      <vt:lpstr>PERS Attrition Reasons Comparison </vt:lpstr>
      <vt:lpstr>TRG Maintains Full Confidentiality of Participant’s Figures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McGuire</dc:creator>
  <cp:lastModifiedBy>Ryan Brady</cp:lastModifiedBy>
  <cp:revision>83</cp:revision>
  <dcterms:created xsi:type="dcterms:W3CDTF">2021-03-24T20:08:21Z</dcterms:created>
  <dcterms:modified xsi:type="dcterms:W3CDTF">2021-10-11T21:14:31Z</dcterms:modified>
</cp:coreProperties>
</file>